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haansoftxlsx"/>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8"/>
  </p:notesMasterIdLst>
  <p:sldIdLst>
    <p:sldId id="256" r:id="rId4"/>
    <p:sldId id="295" r:id="rId5"/>
    <p:sldId id="297" r:id="rId6"/>
    <p:sldId id="299" r:id="rId7"/>
    <p:sldId id="274" r:id="rId8"/>
    <p:sldId id="275" r:id="rId9"/>
    <p:sldId id="277" r:id="rId10"/>
    <p:sldId id="298" r:id="rId11"/>
    <p:sldId id="301" r:id="rId12"/>
    <p:sldId id="279" r:id="rId13"/>
    <p:sldId id="280" r:id="rId14"/>
    <p:sldId id="276" r:id="rId15"/>
    <p:sldId id="281" r:id="rId16"/>
    <p:sldId id="284" r:id="rId17"/>
    <p:sldId id="285" r:id="rId18"/>
    <p:sldId id="302" r:id="rId19"/>
    <p:sldId id="287" r:id="rId20"/>
    <p:sldId id="289" r:id="rId21"/>
    <p:sldId id="292" r:id="rId22"/>
    <p:sldId id="294" r:id="rId23"/>
    <p:sldId id="296" r:id="rId24"/>
    <p:sldId id="293" r:id="rId25"/>
    <p:sldId id="290" r:id="rId26"/>
    <p:sldId id="261"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78" autoAdjust="0"/>
    <p:restoredTop sz="91014" autoAdjust="0"/>
  </p:normalViewPr>
  <p:slideViewPr>
    <p:cSldViewPr snapToGrid="0" snapToObjects="1">
      <p:cViewPr>
        <p:scale>
          <a:sx n="130" d="100"/>
          <a:sy n="130" d="100"/>
        </p:scale>
        <p:origin x="-802" y="-5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70" d="100"/>
          <a:sy n="70" d="100"/>
        </p:scale>
        <p:origin x="-309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oly\Desktop\&#20809;&#34928;.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1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2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45830435835"/>
          <c:y val="7.6121740177872294E-2"/>
          <c:w val="0.79214731943624905"/>
          <c:h val="0.74012552220703498"/>
        </c:manualLayout>
      </c:layout>
      <c:scatterChart>
        <c:scatterStyle val="lineMarker"/>
        <c:varyColors val="0"/>
        <c:ser>
          <c:idx val="0"/>
          <c:order val="0"/>
          <c:tx>
            <c:strRef>
              <c:f>Sheet1!$B$1</c:f>
              <c:strCache>
                <c:ptCount val="1"/>
                <c:pt idx="0">
                  <c:v>P型多晶</c:v>
                </c:pt>
              </c:strCache>
            </c:strRef>
          </c:tx>
          <c:spPr>
            <a:ln w="9525" cap="rnd">
              <a:solidFill>
                <a:srgbClr val="92D050"/>
              </a:solidFill>
              <a:round/>
            </a:ln>
            <a:effectLst>
              <a:outerShdw blurRad="57150" dist="19050" dir="5400000" algn="ctr" rotWithShape="0">
                <a:srgbClr val="000000">
                  <a:alpha val="63000"/>
                </a:srgbClr>
              </a:outerShdw>
            </a:effectLst>
          </c:spPr>
          <c:marker>
            <c:symbol val="circle"/>
            <c:size val="6"/>
            <c:spPr>
              <a:solidFill>
                <a:srgbClr val="92D050"/>
              </a:solidFill>
              <a:ln w="9525" cap="rnd">
                <a:solidFill>
                  <a:srgbClr val="92D050"/>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ko-K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Sheet1!$A$2:$A$10</c:f>
              <c:numCache>
                <c:formatCode>General</c:formatCode>
                <c:ptCount val="9"/>
                <c:pt idx="0">
                  <c:v>0</c:v>
                </c:pt>
                <c:pt idx="1">
                  <c:v>5</c:v>
                </c:pt>
                <c:pt idx="2">
                  <c:v>17</c:v>
                </c:pt>
                <c:pt idx="3">
                  <c:v>37.799999999999997</c:v>
                </c:pt>
                <c:pt idx="4">
                  <c:v>57.2</c:v>
                </c:pt>
                <c:pt idx="5">
                  <c:v>70.400000000000006</c:v>
                </c:pt>
                <c:pt idx="6">
                  <c:v>86.4</c:v>
                </c:pt>
                <c:pt idx="7">
                  <c:v>100.3</c:v>
                </c:pt>
                <c:pt idx="8">
                  <c:v>113.3</c:v>
                </c:pt>
              </c:numCache>
            </c:numRef>
          </c:xVal>
          <c:yVal>
            <c:numRef>
              <c:f>Sheet1!$B$2:$B$10</c:f>
              <c:numCache>
                <c:formatCode>General</c:formatCode>
                <c:ptCount val="9"/>
                <c:pt idx="0">
                  <c:v>0</c:v>
                </c:pt>
                <c:pt idx="1">
                  <c:v>1.28</c:v>
                </c:pt>
                <c:pt idx="2">
                  <c:v>1.58</c:v>
                </c:pt>
                <c:pt idx="3">
                  <c:v>1.22</c:v>
                </c:pt>
                <c:pt idx="4">
                  <c:v>1.67</c:v>
                </c:pt>
                <c:pt idx="5">
                  <c:v>1.44</c:v>
                </c:pt>
                <c:pt idx="6">
                  <c:v>1.6900000000000199</c:v>
                </c:pt>
                <c:pt idx="7">
                  <c:v>1.76000000000001</c:v>
                </c:pt>
                <c:pt idx="8">
                  <c:v>1.83</c:v>
                </c:pt>
              </c:numCache>
            </c:numRef>
          </c:yVal>
          <c:smooth val="0"/>
          <c:extLst xmlns:c16r2="http://schemas.microsoft.com/office/drawing/2015/06/chart">
            <c:ext xmlns:c16="http://schemas.microsoft.com/office/drawing/2014/chart" uri="{C3380CC4-5D6E-409C-BE32-E72D297353CC}">
              <c16:uniqueId val="{00000000-8353-D04C-8BA6-545C1B058E5C}"/>
            </c:ext>
          </c:extLst>
        </c:ser>
        <c:ser>
          <c:idx val="1"/>
          <c:order val="1"/>
          <c:tx>
            <c:strRef>
              <c:f>Sheet1!$C$1</c:f>
              <c:strCache>
                <c:ptCount val="1"/>
                <c:pt idx="0">
                  <c:v>N型单晶</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ko-K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Sheet1!$A$2:$A$10</c:f>
              <c:numCache>
                <c:formatCode>General</c:formatCode>
                <c:ptCount val="9"/>
                <c:pt idx="0">
                  <c:v>0</c:v>
                </c:pt>
                <c:pt idx="1">
                  <c:v>5</c:v>
                </c:pt>
                <c:pt idx="2">
                  <c:v>17</c:v>
                </c:pt>
                <c:pt idx="3">
                  <c:v>37.799999999999997</c:v>
                </c:pt>
                <c:pt idx="4">
                  <c:v>57.2</c:v>
                </c:pt>
                <c:pt idx="5">
                  <c:v>70.400000000000006</c:v>
                </c:pt>
                <c:pt idx="6">
                  <c:v>86.4</c:v>
                </c:pt>
                <c:pt idx="7">
                  <c:v>100.3</c:v>
                </c:pt>
                <c:pt idx="8">
                  <c:v>113.3</c:v>
                </c:pt>
              </c:numCache>
            </c:numRef>
          </c:xVal>
          <c:yVal>
            <c:numRef>
              <c:f>Sheet1!$C$2:$C$10</c:f>
              <c:numCache>
                <c:formatCode>General</c:formatCode>
                <c:ptCount val="9"/>
                <c:pt idx="0">
                  <c:v>0</c:v>
                </c:pt>
                <c:pt idx="1">
                  <c:v>-0.13</c:v>
                </c:pt>
                <c:pt idx="2">
                  <c:v>-0.15</c:v>
                </c:pt>
                <c:pt idx="3">
                  <c:v>-0.14000000000000001</c:v>
                </c:pt>
                <c:pt idx="4">
                  <c:v>0.12</c:v>
                </c:pt>
                <c:pt idx="5">
                  <c:v>9.0000000000000094E-2</c:v>
                </c:pt>
                <c:pt idx="6">
                  <c:v>-0.1</c:v>
                </c:pt>
                <c:pt idx="7">
                  <c:v>0.15</c:v>
                </c:pt>
                <c:pt idx="8">
                  <c:v>8.0000000000000196E-2</c:v>
                </c:pt>
              </c:numCache>
            </c:numRef>
          </c:yVal>
          <c:smooth val="0"/>
          <c:extLst xmlns:c16r2="http://schemas.microsoft.com/office/drawing/2015/06/chart">
            <c:ext xmlns:c16="http://schemas.microsoft.com/office/drawing/2014/chart" uri="{C3380CC4-5D6E-409C-BE32-E72D297353CC}">
              <c16:uniqueId val="{00000001-8353-D04C-8BA6-545C1B058E5C}"/>
            </c:ext>
          </c:extLst>
        </c:ser>
        <c:dLbls>
          <c:showLegendKey val="0"/>
          <c:showVal val="1"/>
          <c:showCatName val="0"/>
          <c:showSerName val="0"/>
          <c:showPercent val="0"/>
          <c:showBubbleSize val="0"/>
        </c:dLbls>
        <c:axId val="98996224"/>
        <c:axId val="98997760"/>
      </c:scatterChart>
      <c:valAx>
        <c:axId val="98996224"/>
        <c:scaling>
          <c:orientation val="minMax"/>
          <c:max val="120"/>
          <c:min val="0"/>
        </c:scaling>
        <c:delete val="0"/>
        <c:axPos val="b"/>
        <c:majorGridlines>
          <c:spPr>
            <a:ln w="317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ko-KR"/>
          </a:p>
        </c:txPr>
        <c:crossAx val="98997760"/>
        <c:crossesAt val="-0.4"/>
        <c:crossBetween val="midCat"/>
      </c:valAx>
      <c:valAx>
        <c:axId val="98997760"/>
        <c:scaling>
          <c:orientation val="minMax"/>
          <c:max val="3"/>
          <c:min val="-0.5"/>
        </c:scaling>
        <c:delete val="0"/>
        <c:axPos val="l"/>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ko-KR"/>
          </a:p>
        </c:txPr>
        <c:crossAx val="98996224"/>
        <c:crossesAt val="-0.4"/>
        <c:crossBetween val="midCat"/>
      </c:valAx>
      <c:spPr>
        <a:noFill/>
        <a:ln w="3175">
          <a:noFill/>
        </a:ln>
        <a:effectLst/>
      </c:spPr>
    </c:plotArea>
    <c:plotVisOnly val="1"/>
    <c:dispBlanksAs val="gap"/>
    <c:showDLblsOverMax val="0"/>
  </c:chart>
  <c:spPr>
    <a:noFill/>
    <a:ln>
      <a:noFill/>
    </a:ln>
    <a:effectLst/>
  </c:spPr>
  <c:txPr>
    <a:bodyPr/>
    <a:lstStyle/>
    <a:p>
      <a:pPr>
        <a:defRPr sz="800">
          <a:solidFill>
            <a:schemeClr val="bg1"/>
          </a:solidFill>
        </a:defRPr>
      </a:pPr>
      <a:endParaRPr lang="ko-K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900" b="1" i="0" u="none" strike="noStrike" kern="1200" baseline="0">
                <a:solidFill>
                  <a:schemeClr val="bg1"/>
                </a:solidFill>
                <a:latin typeface="Arial" panose="020B0604020202020204" pitchFamily="34" charset="0"/>
                <a:ea typeface="微软雅黑" panose="020B0503020204020204" pitchFamily="34" charset="-122"/>
                <a:cs typeface="Arial" panose="020B0604020202020204" pitchFamily="34" charset="0"/>
              </a:defRPr>
            </a:pPr>
            <a:r>
              <a:rPr lang="zh-CN" sz="900" dirty="0">
                <a:latin typeface="Arial" panose="020B0604020202020204" pitchFamily="34" charset="0"/>
                <a:cs typeface="Arial" panose="020B0604020202020204" pitchFamily="34" charset="0"/>
              </a:rPr>
              <a:t>HJT VS PERC module output power under </a:t>
            </a:r>
            <a:endParaRPr lang="en-US" altLang="zh-CN" sz="900" dirty="0">
              <a:latin typeface="Arial" panose="020B0604020202020204" pitchFamily="34" charset="0"/>
              <a:cs typeface="Arial" panose="020B0604020202020204" pitchFamily="34" charset="0"/>
            </a:endParaRPr>
          </a:p>
          <a:p>
            <a:pPr>
              <a:defRPr lang="zh-CN" sz="900" b="1" i="0" u="none" strike="noStrike" kern="1200" baseline="0">
                <a:solidFill>
                  <a:schemeClr val="bg1"/>
                </a:solidFill>
                <a:latin typeface="Arial" panose="020B0604020202020204" pitchFamily="34" charset="0"/>
                <a:ea typeface="微软雅黑" panose="020B0503020204020204" pitchFamily="34" charset="-122"/>
                <a:cs typeface="Arial" panose="020B0604020202020204" pitchFamily="34" charset="0"/>
              </a:defRPr>
            </a:pPr>
            <a:r>
              <a:rPr lang="zh-CN" sz="900" dirty="0">
                <a:latin typeface="Arial" panose="020B0604020202020204" pitchFamily="34" charset="0"/>
                <a:cs typeface="Arial" panose="020B0604020202020204" pitchFamily="34" charset="0"/>
              </a:rPr>
              <a:t>varied operating temperatures</a:t>
            </a:r>
          </a:p>
        </c:rich>
      </c:tx>
      <c:layout>
        <c:manualLayout>
          <c:xMode val="edge"/>
          <c:yMode val="edge"/>
          <c:x val="0.11439100348499447"/>
          <c:y val="1.5234744677751376E-2"/>
        </c:manualLayout>
      </c:layout>
      <c:overlay val="0"/>
      <c:spPr>
        <a:ln>
          <a:noFill/>
        </a:ln>
      </c:spPr>
    </c:title>
    <c:autoTitleDeleted val="0"/>
    <c:plotArea>
      <c:layout>
        <c:manualLayout>
          <c:layoutTarget val="inner"/>
          <c:xMode val="edge"/>
          <c:yMode val="edge"/>
          <c:x val="0.137798296079859"/>
          <c:y val="0.174572032662584"/>
          <c:w val="0.82902098050457795"/>
          <c:h val="0.59795312044327797"/>
        </c:manualLayout>
      </c:layout>
      <c:lineChart>
        <c:grouping val="standard"/>
        <c:varyColors val="0"/>
        <c:ser>
          <c:idx val="1"/>
          <c:order val="0"/>
          <c:tx>
            <c:strRef>
              <c:f>Sheet1!$C$3</c:f>
              <c:strCache>
                <c:ptCount val="1"/>
                <c:pt idx="0">
                  <c:v>perc</c:v>
                </c:pt>
              </c:strCache>
            </c:strRef>
          </c:tx>
          <c:marker>
            <c:symbol val="none"/>
          </c:marker>
          <c:cat>
            <c:numRef>
              <c:f>Sheet1!$B$4:$B$59</c:f>
              <c:numCache>
                <c:formatCode>General</c:formatCode>
                <c:ptCount val="5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numCache>
            </c:numRef>
          </c:cat>
          <c:val>
            <c:numRef>
              <c:f>Sheet1!$C$4:$C$59</c:f>
              <c:numCache>
                <c:formatCode>0.00%</c:formatCode>
                <c:ptCount val="56"/>
                <c:pt idx="0">
                  <c:v>1.038</c:v>
                </c:pt>
                <c:pt idx="1">
                  <c:v>1.0342</c:v>
                </c:pt>
                <c:pt idx="2">
                  <c:v>1.0304</c:v>
                </c:pt>
                <c:pt idx="3">
                  <c:v>1.0266</c:v>
                </c:pt>
                <c:pt idx="4">
                  <c:v>1.0227999999999999</c:v>
                </c:pt>
                <c:pt idx="5">
                  <c:v>1.0189999999999999</c:v>
                </c:pt>
                <c:pt idx="6">
                  <c:v>1.0152000000000001</c:v>
                </c:pt>
                <c:pt idx="7">
                  <c:v>1.0114000000000001</c:v>
                </c:pt>
                <c:pt idx="8">
                  <c:v>1.0076000000000001</c:v>
                </c:pt>
                <c:pt idx="9">
                  <c:v>1.0038</c:v>
                </c:pt>
                <c:pt idx="10">
                  <c:v>1</c:v>
                </c:pt>
                <c:pt idx="11">
                  <c:v>0.99619999999999997</c:v>
                </c:pt>
                <c:pt idx="12">
                  <c:v>0.99239999999999995</c:v>
                </c:pt>
                <c:pt idx="13">
                  <c:v>0.98860000000000003</c:v>
                </c:pt>
                <c:pt idx="14">
                  <c:v>0.98480000000000001</c:v>
                </c:pt>
                <c:pt idx="15">
                  <c:v>0.98099999999999998</c:v>
                </c:pt>
                <c:pt idx="16">
                  <c:v>0.97719999999999996</c:v>
                </c:pt>
                <c:pt idx="17">
                  <c:v>0.97340000000000004</c:v>
                </c:pt>
                <c:pt idx="18">
                  <c:v>0.96960000000000002</c:v>
                </c:pt>
                <c:pt idx="19">
                  <c:v>0.96579999999999999</c:v>
                </c:pt>
                <c:pt idx="20">
                  <c:v>0.96199999999999997</c:v>
                </c:pt>
                <c:pt idx="21">
                  <c:v>0.95820000000000005</c:v>
                </c:pt>
                <c:pt idx="22">
                  <c:v>0.95440000000000003</c:v>
                </c:pt>
                <c:pt idx="23">
                  <c:v>0.9506</c:v>
                </c:pt>
                <c:pt idx="24">
                  <c:v>0.94679999999999997</c:v>
                </c:pt>
                <c:pt idx="25">
                  <c:v>0.94299999999999995</c:v>
                </c:pt>
                <c:pt idx="26">
                  <c:v>0.93920000000000003</c:v>
                </c:pt>
                <c:pt idx="27">
                  <c:v>0.93540000000000001</c:v>
                </c:pt>
                <c:pt idx="28">
                  <c:v>0.93159999999999998</c:v>
                </c:pt>
                <c:pt idx="29">
                  <c:v>0.92779999999999996</c:v>
                </c:pt>
                <c:pt idx="30">
                  <c:v>0.92399999999999904</c:v>
                </c:pt>
                <c:pt idx="31">
                  <c:v>0.92019999999999902</c:v>
                </c:pt>
                <c:pt idx="32">
                  <c:v>0.91639999999999899</c:v>
                </c:pt>
                <c:pt idx="33">
                  <c:v>0.91259999999999897</c:v>
                </c:pt>
                <c:pt idx="34">
                  <c:v>0.90879999999999905</c:v>
                </c:pt>
                <c:pt idx="35">
                  <c:v>0.90499999999999903</c:v>
                </c:pt>
                <c:pt idx="36">
                  <c:v>0.901199999999999</c:v>
                </c:pt>
                <c:pt idx="37">
                  <c:v>0.89739999999999898</c:v>
                </c:pt>
                <c:pt idx="38">
                  <c:v>0.89359999999999895</c:v>
                </c:pt>
                <c:pt idx="39">
                  <c:v>0.88979999999999904</c:v>
                </c:pt>
                <c:pt idx="40">
                  <c:v>0.88599999999999901</c:v>
                </c:pt>
                <c:pt idx="41">
                  <c:v>0.88219999999999898</c:v>
                </c:pt>
                <c:pt idx="42">
                  <c:v>0.87839999999999896</c:v>
                </c:pt>
                <c:pt idx="43">
                  <c:v>0.87459999999999904</c:v>
                </c:pt>
                <c:pt idx="44">
                  <c:v>0.87079999999999902</c:v>
                </c:pt>
                <c:pt idx="45">
                  <c:v>0.86699999999999899</c:v>
                </c:pt>
                <c:pt idx="46">
                  <c:v>0.86319999999999897</c:v>
                </c:pt>
                <c:pt idx="47">
                  <c:v>0.85939999999999905</c:v>
                </c:pt>
                <c:pt idx="48">
                  <c:v>0.85559999999999903</c:v>
                </c:pt>
                <c:pt idx="49">
                  <c:v>0.851799999999999</c:v>
                </c:pt>
                <c:pt idx="50">
                  <c:v>0.84799999999999898</c:v>
                </c:pt>
                <c:pt idx="51">
                  <c:v>0.84419999999999895</c:v>
                </c:pt>
                <c:pt idx="52">
                  <c:v>0.84039999999999904</c:v>
                </c:pt>
                <c:pt idx="53">
                  <c:v>0.83659999999999901</c:v>
                </c:pt>
                <c:pt idx="54">
                  <c:v>0.83279999999999899</c:v>
                </c:pt>
                <c:pt idx="55">
                  <c:v>0.82899999999999896</c:v>
                </c:pt>
              </c:numCache>
            </c:numRef>
          </c:val>
          <c:smooth val="0"/>
          <c:extLst xmlns:c16r2="http://schemas.microsoft.com/office/drawing/2015/06/chart">
            <c:ext xmlns:c16="http://schemas.microsoft.com/office/drawing/2014/chart" uri="{C3380CC4-5D6E-409C-BE32-E72D297353CC}">
              <c16:uniqueId val="{00000000-0ECD-674D-8664-CDA138F915FF}"/>
            </c:ext>
          </c:extLst>
        </c:ser>
        <c:ser>
          <c:idx val="2"/>
          <c:order val="1"/>
          <c:tx>
            <c:strRef>
              <c:f>Sheet1!$D$3</c:f>
              <c:strCache>
                <c:ptCount val="1"/>
                <c:pt idx="0">
                  <c:v>HJT</c:v>
                </c:pt>
              </c:strCache>
            </c:strRef>
          </c:tx>
          <c:marker>
            <c:symbol val="none"/>
          </c:marker>
          <c:cat>
            <c:numRef>
              <c:f>Sheet1!$B$4:$B$59</c:f>
              <c:numCache>
                <c:formatCode>General</c:formatCode>
                <c:ptCount val="5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pt idx="46">
                  <c:v>61</c:v>
                </c:pt>
                <c:pt idx="47">
                  <c:v>62</c:v>
                </c:pt>
                <c:pt idx="48">
                  <c:v>63</c:v>
                </c:pt>
                <c:pt idx="49">
                  <c:v>64</c:v>
                </c:pt>
                <c:pt idx="50">
                  <c:v>65</c:v>
                </c:pt>
                <c:pt idx="51">
                  <c:v>66</c:v>
                </c:pt>
                <c:pt idx="52">
                  <c:v>67</c:v>
                </c:pt>
                <c:pt idx="53">
                  <c:v>68</c:v>
                </c:pt>
                <c:pt idx="54">
                  <c:v>69</c:v>
                </c:pt>
                <c:pt idx="55">
                  <c:v>70</c:v>
                </c:pt>
              </c:numCache>
            </c:numRef>
          </c:cat>
          <c:val>
            <c:numRef>
              <c:f>Sheet1!$D$4:$D$59</c:f>
              <c:numCache>
                <c:formatCode>0.00%</c:formatCode>
                <c:ptCount val="56"/>
                <c:pt idx="0">
                  <c:v>1.024</c:v>
                </c:pt>
                <c:pt idx="1">
                  <c:v>1.0216000000000001</c:v>
                </c:pt>
                <c:pt idx="2">
                  <c:v>1.0192000000000001</c:v>
                </c:pt>
                <c:pt idx="3">
                  <c:v>1.0167999999999999</c:v>
                </c:pt>
                <c:pt idx="4">
                  <c:v>1.0144</c:v>
                </c:pt>
                <c:pt idx="5">
                  <c:v>1.012</c:v>
                </c:pt>
                <c:pt idx="6">
                  <c:v>1.0096000000000001</c:v>
                </c:pt>
                <c:pt idx="7">
                  <c:v>1.0072000000000001</c:v>
                </c:pt>
                <c:pt idx="8">
                  <c:v>1.0047999999999999</c:v>
                </c:pt>
                <c:pt idx="9">
                  <c:v>1.0024</c:v>
                </c:pt>
                <c:pt idx="10">
                  <c:v>1</c:v>
                </c:pt>
                <c:pt idx="11">
                  <c:v>0.99760000000000004</c:v>
                </c:pt>
                <c:pt idx="12">
                  <c:v>0.99519999999999997</c:v>
                </c:pt>
                <c:pt idx="13">
                  <c:v>0.99280000000000002</c:v>
                </c:pt>
                <c:pt idx="14">
                  <c:v>0.99039999999999995</c:v>
                </c:pt>
                <c:pt idx="15">
                  <c:v>0.98799999999999999</c:v>
                </c:pt>
                <c:pt idx="16">
                  <c:v>0.98560000000000003</c:v>
                </c:pt>
                <c:pt idx="17">
                  <c:v>0.98319999999999996</c:v>
                </c:pt>
                <c:pt idx="18">
                  <c:v>0.98080000000000001</c:v>
                </c:pt>
                <c:pt idx="19">
                  <c:v>0.97840000000000005</c:v>
                </c:pt>
                <c:pt idx="20">
                  <c:v>0.97599999999999998</c:v>
                </c:pt>
                <c:pt idx="21">
                  <c:v>0.97360000000000002</c:v>
                </c:pt>
                <c:pt idx="22">
                  <c:v>0.97120000000000095</c:v>
                </c:pt>
                <c:pt idx="23">
                  <c:v>0.96880000000000099</c:v>
                </c:pt>
                <c:pt idx="24">
                  <c:v>0.96640000000000104</c:v>
                </c:pt>
                <c:pt idx="25">
                  <c:v>0.96400000000000097</c:v>
                </c:pt>
                <c:pt idx="26">
                  <c:v>0.96160000000000101</c:v>
                </c:pt>
                <c:pt idx="27">
                  <c:v>0.95920000000000105</c:v>
                </c:pt>
                <c:pt idx="28">
                  <c:v>0.95680000000000098</c:v>
                </c:pt>
                <c:pt idx="29">
                  <c:v>0.95440000000000103</c:v>
                </c:pt>
                <c:pt idx="30">
                  <c:v>0.95200000000000096</c:v>
                </c:pt>
                <c:pt idx="31">
                  <c:v>0.949600000000001</c:v>
                </c:pt>
                <c:pt idx="32">
                  <c:v>0.94720000000000104</c:v>
                </c:pt>
                <c:pt idx="33">
                  <c:v>0.94480000000000097</c:v>
                </c:pt>
                <c:pt idx="34">
                  <c:v>0.94240000000000101</c:v>
                </c:pt>
                <c:pt idx="35">
                  <c:v>0.94000000000000095</c:v>
                </c:pt>
                <c:pt idx="36">
                  <c:v>0.93760000000000099</c:v>
                </c:pt>
                <c:pt idx="37">
                  <c:v>0.93520000000000103</c:v>
                </c:pt>
                <c:pt idx="38">
                  <c:v>0.93280000000000096</c:v>
                </c:pt>
                <c:pt idx="39">
                  <c:v>0.930400000000001</c:v>
                </c:pt>
                <c:pt idx="40">
                  <c:v>0.92800000000000105</c:v>
                </c:pt>
                <c:pt idx="41">
                  <c:v>0.92560000000000098</c:v>
                </c:pt>
                <c:pt idx="42">
                  <c:v>0.92320000000000102</c:v>
                </c:pt>
                <c:pt idx="43">
                  <c:v>0.92080000000000095</c:v>
                </c:pt>
                <c:pt idx="44">
                  <c:v>0.91840000000000099</c:v>
                </c:pt>
                <c:pt idx="45">
                  <c:v>0.91600000000000104</c:v>
                </c:pt>
                <c:pt idx="46">
                  <c:v>0.91360000000000197</c:v>
                </c:pt>
                <c:pt idx="47">
                  <c:v>0.91120000000000201</c:v>
                </c:pt>
                <c:pt idx="48">
                  <c:v>0.90880000000000205</c:v>
                </c:pt>
                <c:pt idx="49">
                  <c:v>0.90640000000000198</c:v>
                </c:pt>
                <c:pt idx="50">
                  <c:v>0.90400000000000202</c:v>
                </c:pt>
                <c:pt idx="51">
                  <c:v>0.90160000000000196</c:v>
                </c:pt>
                <c:pt idx="52">
                  <c:v>0.899200000000002</c:v>
                </c:pt>
                <c:pt idx="53">
                  <c:v>0.89680000000000204</c:v>
                </c:pt>
                <c:pt idx="54">
                  <c:v>0.89440000000000197</c:v>
                </c:pt>
                <c:pt idx="55">
                  <c:v>0.89200000000000201</c:v>
                </c:pt>
              </c:numCache>
            </c:numRef>
          </c:val>
          <c:smooth val="0"/>
          <c:extLst xmlns:c16r2="http://schemas.microsoft.com/office/drawing/2015/06/chart">
            <c:ext xmlns:c16="http://schemas.microsoft.com/office/drawing/2014/chart" uri="{C3380CC4-5D6E-409C-BE32-E72D297353CC}">
              <c16:uniqueId val="{00000001-0ECD-674D-8664-CDA138F915FF}"/>
            </c:ext>
          </c:extLst>
        </c:ser>
        <c:dLbls>
          <c:showLegendKey val="0"/>
          <c:showVal val="0"/>
          <c:showCatName val="0"/>
          <c:showSerName val="0"/>
          <c:showPercent val="0"/>
          <c:showBubbleSize val="0"/>
        </c:dLbls>
        <c:marker val="1"/>
        <c:smooth val="0"/>
        <c:axId val="102628352"/>
        <c:axId val="102638336"/>
      </c:lineChart>
      <c:catAx>
        <c:axId val="102628352"/>
        <c:scaling>
          <c:orientation val="minMax"/>
        </c:scaling>
        <c:delete val="0"/>
        <c:axPos val="b"/>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pPr>
            <a:endParaRPr lang="ko-KR"/>
          </a:p>
        </c:txPr>
        <c:crossAx val="102638336"/>
        <c:crosses val="autoZero"/>
        <c:auto val="1"/>
        <c:lblAlgn val="ctr"/>
        <c:lblOffset val="100"/>
        <c:tickLblSkip val="5"/>
        <c:tickMarkSkip val="5"/>
        <c:noMultiLvlLbl val="0"/>
      </c:catAx>
      <c:valAx>
        <c:axId val="102638336"/>
        <c:scaling>
          <c:orientation val="minMax"/>
          <c:min val="0.8"/>
        </c:scaling>
        <c:delete val="1"/>
        <c:axPos val="l"/>
        <c:majorGridlines>
          <c:spPr>
            <a:ln w="6350" cap="flat" cmpd="sng" algn="ctr">
              <a:solidFill>
                <a:srgbClr val="00B0F0"/>
              </a:solidFill>
              <a:prstDash val="sysDash"/>
              <a:round/>
            </a:ln>
          </c:spPr>
        </c:majorGridlines>
        <c:numFmt formatCode="#,##0.0_);[Red]\(#,##0.0\)" sourceLinked="0"/>
        <c:majorTickMark val="none"/>
        <c:minorTickMark val="none"/>
        <c:tickLblPos val="nextTo"/>
        <c:crossAx val="102628352"/>
        <c:crosses val="autoZero"/>
        <c:crossBetween val="between"/>
      </c:valAx>
      <c:spPr>
        <a:noFill/>
      </c:spPr>
    </c:plotArea>
    <c:legend>
      <c:legendPos val="b"/>
      <c:layout>
        <c:manualLayout>
          <c:xMode val="edge"/>
          <c:yMode val="edge"/>
          <c:x val="0.72680159163596603"/>
          <c:y val="4.2707300050555001E-2"/>
          <c:w val="0.26746719160104998"/>
          <c:h val="8.3717191601049901E-2"/>
        </c:manualLayout>
      </c:layout>
      <c:overlay val="0"/>
      <c:txPr>
        <a:bodyPr rot="0" spcFirstLastPara="0" vertOverflow="ellipsis" vert="horz" wrap="square" anchor="ctr" anchorCtr="1"/>
        <a:lstStyle/>
        <a:p>
          <a:pPr>
            <a:defRPr lang="zh-CN" sz="800"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pPr>
          <a:endParaRPr lang="ko-KR"/>
        </a:p>
      </c:txPr>
    </c:legend>
    <c:plotVisOnly val="1"/>
    <c:dispBlanksAs val="gap"/>
    <c:showDLblsOverMax val="0"/>
  </c:chart>
  <c:spPr>
    <a:noFill/>
    <a:ln>
      <a:noFill/>
    </a:ln>
  </c:spPr>
  <c:txPr>
    <a:bodyPr/>
    <a:lstStyle/>
    <a:p>
      <a:pPr>
        <a:defRPr lang="zh-CN" sz="8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pPr>
      <a:endParaRPr lang="ko-KR"/>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zh-CN" altLang="zh-CN" sz="1100" b="1" i="0" baseline="0" dirty="0">
                <a:effectLst/>
                <a:latin typeface="Arial" panose="020B0604020202020204" pitchFamily="34" charset="0"/>
                <a:cs typeface="Arial" panose="020B0604020202020204" pitchFamily="34" charset="0"/>
              </a:rPr>
              <a:t>Reliability of HJT Bifacial Double Glass Module </a:t>
            </a:r>
            <a:endParaRPr lang="zh-CN" altLang="zh-CN" sz="600" dirty="0">
              <a:effectLst/>
              <a:latin typeface="Arial" panose="020B0604020202020204" pitchFamily="34" charset="0"/>
              <a:cs typeface="Arial" panose="020B0604020202020204" pitchFamily="34" charset="0"/>
            </a:endParaRPr>
          </a:p>
        </c:rich>
      </c:tx>
      <c:layout>
        <c:manualLayout>
          <c:xMode val="edge"/>
          <c:yMode val="edge"/>
          <c:x val="0.23573063059129115"/>
          <c:y val="1.0318555616900274E-2"/>
        </c:manualLayout>
      </c:layout>
      <c:overlay val="0"/>
    </c:title>
    <c:autoTitleDeleted val="0"/>
    <c:plotArea>
      <c:layout/>
      <c:barChart>
        <c:barDir val="col"/>
        <c:grouping val="clustered"/>
        <c:varyColors val="0"/>
        <c:ser>
          <c:idx val="0"/>
          <c:order val="0"/>
          <c:tx>
            <c:strRef>
              <c:f>Sheet3!$B$7</c:f>
              <c:strCache>
                <c:ptCount val="1"/>
                <c:pt idx="0">
                  <c:v>衰减</c:v>
                </c:pt>
              </c:strCache>
            </c:strRef>
          </c:tx>
          <c:invertIfNegative val="0"/>
          <c:dLbls>
            <c:dLbl>
              <c:idx val="0"/>
              <c:layout/>
              <c:tx>
                <c:rich>
                  <a:bodyPr/>
                  <a:lstStyle/>
                  <a:p>
                    <a:r>
                      <a:rPr lang="en-US" altLang="en-US" sz="1100"/>
                      <a:t>-1.7%</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9E8E-FA4B-B63D-97EA5FB3C5A7}"/>
                </c:ext>
              </c:extLst>
            </c:dLbl>
            <c:dLbl>
              <c:idx val="1"/>
              <c:layout/>
              <c:tx>
                <c:rich>
                  <a:bodyPr/>
                  <a:lstStyle/>
                  <a:p>
                    <a:r>
                      <a:rPr lang="en-US" altLang="en-US" sz="1100"/>
                      <a:t>1.2%</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9E8E-FA4B-B63D-97EA5FB3C5A7}"/>
                </c:ext>
              </c:extLst>
            </c:dLbl>
            <c:dLbl>
              <c:idx val="2"/>
              <c:layout/>
              <c:tx>
                <c:rich>
                  <a:bodyPr/>
                  <a:lstStyle/>
                  <a:p>
                    <a:r>
                      <a:rPr lang="en-US" altLang="en-US" sz="1100" dirty="0" smtClean="0"/>
                      <a:t>-3.55</a:t>
                    </a:r>
                    <a:r>
                      <a:rPr lang="en-US" altLang="en-US" sz="1100" dirty="0"/>
                      <a:t>%</a:t>
                    </a:r>
                    <a:endParaRPr lang="en-US" alt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9E8E-FA4B-B63D-97EA5FB3C5A7}"/>
                </c:ext>
              </c:extLst>
            </c:dLbl>
            <c:dLbl>
              <c:idx val="3"/>
              <c:layout/>
              <c:tx>
                <c:rich>
                  <a:bodyPr/>
                  <a:lstStyle/>
                  <a:p>
                    <a:r>
                      <a:rPr lang="en-US" altLang="en-US" sz="1100"/>
                      <a:t>-2.3%</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9E8E-FA4B-B63D-97EA5FB3C5A7}"/>
                </c:ext>
              </c:extLst>
            </c:dLbl>
            <c:dLbl>
              <c:idx val="4"/>
              <c:layout/>
              <c:tx>
                <c:rich>
                  <a:bodyPr/>
                  <a:lstStyle/>
                  <a:p>
                    <a:r>
                      <a:rPr lang="en-US" altLang="en-US" sz="1100" dirty="0" smtClean="0"/>
                      <a:t>-2.7%</a:t>
                    </a:r>
                    <a:endParaRPr lang="en-US" alt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9E8E-FA4B-B63D-97EA5FB3C5A7}"/>
                </c:ext>
              </c:extLst>
            </c:dLbl>
            <c:dLbl>
              <c:idx val="5"/>
              <c:layout/>
              <c:tx>
                <c:rich>
                  <a:bodyPr/>
                  <a:lstStyle/>
                  <a:p>
                    <a:r>
                      <a:rPr lang="en-US" altLang="en-US" sz="1100" dirty="0" smtClean="0"/>
                      <a:t>-1.9%</a:t>
                    </a:r>
                    <a:endParaRPr lang="en-US" alt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9E8E-FA4B-B63D-97EA5FB3C5A7}"/>
                </c:ext>
              </c:extLst>
            </c:dLbl>
            <c:dLbl>
              <c:idx val="6"/>
              <c:layout>
                <c:manualLayout>
                  <c:x val="0"/>
                  <c:y val="-4.6634862380420902E-2"/>
                </c:manualLayout>
              </c:layout>
              <c:tx>
                <c:rich>
                  <a:bodyPr/>
                  <a:lstStyle/>
                  <a:p>
                    <a:r>
                      <a:rPr lang="en-US" altLang="en-US" sz="1100" dirty="0"/>
                      <a:t>-</a:t>
                    </a:r>
                    <a:r>
                      <a:rPr lang="en-US" altLang="en-US" sz="1100" dirty="0" smtClean="0"/>
                      <a:t>0.6%</a:t>
                    </a:r>
                    <a:endParaRPr lang="en-US" alt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9E8E-FA4B-B63D-97EA5FB3C5A7}"/>
                </c:ext>
              </c:extLst>
            </c:dLbl>
            <c:dLbl>
              <c:idx val="7"/>
              <c:layout/>
              <c:tx>
                <c:rich>
                  <a:bodyPr/>
                  <a:lstStyle/>
                  <a:p>
                    <a:r>
                      <a:rPr lang="en-US" altLang="en-US"/>
                      <a:t>-</a:t>
                    </a:r>
                    <a:r>
                      <a:rPr lang="en-US" altLang="en-US" smtClean="0"/>
                      <a:t>0.2%</a:t>
                    </a:r>
                    <a:endParaRPr lang="en-US" altLang="en-US"/>
                  </a:p>
                </c:rich>
              </c:tx>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900"/>
                </a:pPr>
                <a:endParaRPr lang="ko-K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Sheet3!$C$6:$J$6</c:f>
              <c:strCache>
                <c:ptCount val="8"/>
                <c:pt idx="0">
                  <c:v>PID192h</c:v>
                </c:pt>
                <c:pt idx="1">
                  <c:v>LID60kwh</c:v>
                </c:pt>
                <c:pt idx="2">
                  <c:v>DH3000</c:v>
                </c:pt>
                <c:pt idx="3">
                  <c:v>TC100+HF20</c:v>
                </c:pt>
                <c:pt idx="4">
                  <c:v>TC600</c:v>
                </c:pt>
                <c:pt idx="5">
                  <c:v>UV60kwh</c:v>
                </c:pt>
                <c:pt idx="6">
                  <c:v>ML</c:v>
                </c:pt>
                <c:pt idx="7">
                  <c:v>Hot spot</c:v>
                </c:pt>
              </c:strCache>
            </c:strRef>
          </c:cat>
          <c:val>
            <c:numRef>
              <c:f>Sheet3!$C$7:$J$7</c:f>
              <c:numCache>
                <c:formatCode>0.00%</c:formatCode>
                <c:ptCount val="8"/>
                <c:pt idx="0">
                  <c:v>-1.7299999999999999E-2</c:v>
                </c:pt>
                <c:pt idx="1">
                  <c:v>1.18E-2</c:v>
                </c:pt>
                <c:pt idx="2">
                  <c:v>-3.5499999999999997E-2</c:v>
                </c:pt>
                <c:pt idx="3">
                  <c:v>-2.2599999999999999E-2</c:v>
                </c:pt>
                <c:pt idx="4">
                  <c:v>-2.7E-2</c:v>
                </c:pt>
                <c:pt idx="5">
                  <c:v>-1.8599999999999998E-2</c:v>
                </c:pt>
                <c:pt idx="6">
                  <c:v>-6.1000000000000004E-3</c:v>
                </c:pt>
                <c:pt idx="7">
                  <c:v>-2.0999999999999999E-3</c:v>
                </c:pt>
              </c:numCache>
            </c:numRef>
          </c:val>
          <c:extLst xmlns:c16r2="http://schemas.microsoft.com/office/drawing/2015/06/chart">
            <c:ext xmlns:c16="http://schemas.microsoft.com/office/drawing/2014/chart" uri="{C3380CC4-5D6E-409C-BE32-E72D297353CC}">
              <c16:uniqueId val="{00000007-9E8E-FA4B-B63D-97EA5FB3C5A7}"/>
            </c:ext>
          </c:extLst>
        </c:ser>
        <c:dLbls>
          <c:showLegendKey val="0"/>
          <c:showVal val="0"/>
          <c:showCatName val="0"/>
          <c:showSerName val="0"/>
          <c:showPercent val="0"/>
          <c:showBubbleSize val="0"/>
        </c:dLbls>
        <c:gapWidth val="150"/>
        <c:axId val="124715392"/>
        <c:axId val="124716928"/>
      </c:barChart>
      <c:catAx>
        <c:axId val="124715392"/>
        <c:scaling>
          <c:orientation val="minMax"/>
        </c:scaling>
        <c:delete val="0"/>
        <c:axPos val="b"/>
        <c:numFmt formatCode="General" sourceLinked="0"/>
        <c:majorTickMark val="out"/>
        <c:minorTickMark val="none"/>
        <c:tickLblPos val="nextTo"/>
        <c:crossAx val="124716928"/>
        <c:crosses val="autoZero"/>
        <c:auto val="1"/>
        <c:lblAlgn val="ctr"/>
        <c:lblOffset val="100"/>
        <c:noMultiLvlLbl val="0"/>
      </c:catAx>
      <c:valAx>
        <c:axId val="124716928"/>
        <c:scaling>
          <c:orientation val="minMax"/>
        </c:scaling>
        <c:delete val="0"/>
        <c:axPos val="l"/>
        <c:majorGridlines>
          <c:spPr>
            <a:ln>
              <a:noFill/>
            </a:ln>
          </c:spPr>
        </c:majorGridlines>
        <c:numFmt formatCode="0.0%" sourceLinked="0"/>
        <c:majorTickMark val="out"/>
        <c:minorTickMark val="none"/>
        <c:tickLblPos val="nextTo"/>
        <c:crossAx val="124715392"/>
        <c:crosses val="autoZero"/>
        <c:crossBetween val="between"/>
      </c:valAx>
      <c:spPr>
        <a:noFill/>
        <a:ln>
          <a:noFill/>
        </a:ln>
      </c:spPr>
    </c:plotArea>
    <c:plotVisOnly val="1"/>
    <c:dispBlanksAs val="gap"/>
    <c:showDLblsOverMax val="0"/>
  </c:chart>
  <c:txPr>
    <a:bodyPr/>
    <a:lstStyle/>
    <a:p>
      <a:pPr>
        <a:defRPr sz="700">
          <a:solidFill>
            <a:schemeClr val="bg1"/>
          </a:solidFill>
          <a:latin typeface="Microsoft YaHei" charset="0"/>
          <a:ea typeface="Microsoft YaHei" charset="0"/>
          <a:cs typeface="Microsoft YaHei" charset="0"/>
        </a:defRPr>
      </a:pPr>
      <a:endParaRPr lang="ko-KR"/>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0.2869</cdr:x>
      <cdr:y>0.86261</cdr:y>
    </cdr:from>
    <cdr:to>
      <cdr:x>0.88257</cdr:x>
      <cdr:y>1</cdr:y>
    </cdr:to>
    <cdr:sp macro="" textlink="">
      <cdr:nvSpPr>
        <cdr:cNvPr id="3" name="TextBox 1"/>
        <cdr:cNvSpPr txBox="1"/>
      </cdr:nvSpPr>
      <cdr:spPr>
        <a:xfrm xmlns:a="http://schemas.openxmlformats.org/drawingml/2006/main">
          <a:off x="895013" y="1494175"/>
          <a:ext cx="1858257" cy="2379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290195" rtl="0" eaLnBrk="1" latinLnBrk="0" hangingPunct="1">
            <a:defRPr sz="1100" kern="1200">
              <a:solidFill>
                <a:schemeClr val="tx1"/>
              </a:solidFill>
              <a:latin typeface="+mn-lt"/>
              <a:ea typeface="+mn-ea"/>
              <a:cs typeface="+mn-cs"/>
            </a:defRPr>
          </a:lvl1pPr>
          <a:lvl2pPr marL="290195" algn="l" defTabSz="290195" rtl="0" eaLnBrk="1" latinLnBrk="0" hangingPunct="1">
            <a:defRPr sz="1100" kern="1200">
              <a:solidFill>
                <a:schemeClr val="tx1"/>
              </a:solidFill>
              <a:latin typeface="+mn-lt"/>
              <a:ea typeface="+mn-ea"/>
              <a:cs typeface="+mn-cs"/>
            </a:defRPr>
          </a:lvl2pPr>
          <a:lvl3pPr marL="580390" algn="l" defTabSz="290195" rtl="0" eaLnBrk="1" latinLnBrk="0" hangingPunct="1">
            <a:defRPr sz="1100" kern="1200">
              <a:solidFill>
                <a:schemeClr val="tx1"/>
              </a:solidFill>
              <a:latin typeface="+mn-lt"/>
              <a:ea typeface="+mn-ea"/>
              <a:cs typeface="+mn-cs"/>
            </a:defRPr>
          </a:lvl3pPr>
          <a:lvl4pPr marL="870585" algn="l" defTabSz="290195" rtl="0" eaLnBrk="1" latinLnBrk="0" hangingPunct="1">
            <a:defRPr sz="1100" kern="1200">
              <a:solidFill>
                <a:schemeClr val="tx1"/>
              </a:solidFill>
              <a:latin typeface="+mn-lt"/>
              <a:ea typeface="+mn-ea"/>
              <a:cs typeface="+mn-cs"/>
            </a:defRPr>
          </a:lvl4pPr>
          <a:lvl5pPr marL="1161415" algn="l" defTabSz="290195" rtl="0" eaLnBrk="1" latinLnBrk="0" hangingPunct="1">
            <a:defRPr sz="1100" kern="1200">
              <a:solidFill>
                <a:schemeClr val="tx1"/>
              </a:solidFill>
              <a:latin typeface="+mn-lt"/>
              <a:ea typeface="+mn-ea"/>
              <a:cs typeface="+mn-cs"/>
            </a:defRPr>
          </a:lvl5pPr>
          <a:lvl6pPr marL="1451610" algn="l" defTabSz="290195" rtl="0" eaLnBrk="1" latinLnBrk="0" hangingPunct="1">
            <a:defRPr sz="1100" kern="1200">
              <a:solidFill>
                <a:schemeClr val="tx1"/>
              </a:solidFill>
              <a:latin typeface="+mn-lt"/>
              <a:ea typeface="+mn-ea"/>
              <a:cs typeface="+mn-cs"/>
            </a:defRPr>
          </a:lvl6pPr>
          <a:lvl7pPr marL="1741805" algn="l" defTabSz="290195" rtl="0" eaLnBrk="1" latinLnBrk="0" hangingPunct="1">
            <a:defRPr sz="1100" kern="1200">
              <a:solidFill>
                <a:schemeClr val="tx1"/>
              </a:solidFill>
              <a:latin typeface="+mn-lt"/>
              <a:ea typeface="+mn-ea"/>
              <a:cs typeface="+mn-cs"/>
            </a:defRPr>
          </a:lvl7pPr>
          <a:lvl8pPr marL="2032000" algn="l" defTabSz="290195" rtl="0" eaLnBrk="1" latinLnBrk="0" hangingPunct="1">
            <a:defRPr sz="1100" kern="1200">
              <a:solidFill>
                <a:schemeClr val="tx1"/>
              </a:solidFill>
              <a:latin typeface="+mn-lt"/>
              <a:ea typeface="+mn-ea"/>
              <a:cs typeface="+mn-cs"/>
            </a:defRPr>
          </a:lvl8pPr>
          <a:lvl9pPr marL="2322195" algn="l" defTabSz="290195" rtl="0" eaLnBrk="1" latinLnBrk="0" hangingPunct="1">
            <a:defRPr sz="1100" kern="1200">
              <a:solidFill>
                <a:schemeClr val="tx1"/>
              </a:solidFill>
              <a:latin typeface="+mn-lt"/>
              <a:ea typeface="+mn-ea"/>
              <a:cs typeface="+mn-cs"/>
            </a:defRPr>
          </a:lvl9pPr>
        </a:lstStyle>
        <a:p xmlns:a="http://schemas.openxmlformats.org/drawingml/2006/main">
          <a:pPr algn="l"/>
          <a:r>
            <a:rPr lang="en-US" altLang="zh-CN" sz="900" dirty="0">
              <a:solidFill>
                <a:schemeClr val="bg1"/>
              </a:solidFill>
            </a:rPr>
            <a:t>P</a:t>
          </a:r>
          <a:r>
            <a:rPr lang="en-US" altLang="zh-CN" sz="900" dirty="0" smtClean="0">
              <a:solidFill>
                <a:schemeClr val="bg1"/>
              </a:solidFill>
            </a:rPr>
            <a:t>-Type Poly                   </a:t>
          </a:r>
          <a:r>
            <a:rPr lang="en-US" altLang="zh-CN" sz="900" dirty="0">
              <a:solidFill>
                <a:schemeClr val="bg1"/>
              </a:solidFill>
            </a:rPr>
            <a:t>N</a:t>
          </a:r>
          <a:r>
            <a:rPr lang="en-US" altLang="zh-CN" sz="900" dirty="0" smtClean="0">
              <a:solidFill>
                <a:schemeClr val="bg1"/>
              </a:solidFill>
            </a:rPr>
            <a:t>-Type Mono</a:t>
          </a:r>
          <a:endParaRPr lang="zh-CN" altLang="en-US" sz="900" dirty="0">
            <a:solidFill>
              <a:schemeClr val="bg1"/>
            </a:solidFill>
          </a:endParaRPr>
        </a:p>
      </cdr:txBody>
    </cdr:sp>
  </cdr:relSizeAnchor>
  <cdr:relSizeAnchor xmlns:cdr="http://schemas.openxmlformats.org/drawingml/2006/chartDrawing">
    <cdr:from>
      <cdr:x>0.57905</cdr:x>
      <cdr:y>0.93003</cdr:y>
    </cdr:from>
    <cdr:to>
      <cdr:x>0.6204</cdr:x>
      <cdr:y>0.93003</cdr:y>
    </cdr:to>
    <cdr:cxnSp macro="">
      <cdr:nvCxnSpPr>
        <cdr:cNvPr id="4" name="直接连接符 3"/>
        <cdr:cNvCxnSpPr/>
      </cdr:nvCxnSpPr>
      <cdr:spPr>
        <a:xfrm xmlns:a="http://schemas.openxmlformats.org/drawingml/2006/main">
          <a:off x="1806411" y="1610956"/>
          <a:ext cx="128996" cy="0"/>
        </a:xfrm>
        <a:prstGeom xmlns:a="http://schemas.openxmlformats.org/drawingml/2006/main" prst="line">
          <a:avLst/>
        </a:prstGeom>
        <a:ln xmlns:a="http://schemas.openxmlformats.org/drawingml/2006/main">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0.25175</cdr:x>
      <cdr:y>0.93861</cdr:y>
    </cdr:from>
    <cdr:to>
      <cdr:x>0.29311</cdr:x>
      <cdr:y>0.93861</cdr:y>
    </cdr:to>
    <cdr:cxnSp macro="">
      <cdr:nvCxnSpPr>
        <cdr:cNvPr id="5" name="直接连接符 4"/>
        <cdr:cNvCxnSpPr/>
      </cdr:nvCxnSpPr>
      <cdr:spPr>
        <a:xfrm xmlns:a="http://schemas.openxmlformats.org/drawingml/2006/main">
          <a:off x="785358" y="1625824"/>
          <a:ext cx="129027" cy="0"/>
        </a:xfrm>
        <a:prstGeom xmlns:a="http://schemas.openxmlformats.org/drawingml/2006/main" prst="line">
          <a:avLst/>
        </a:prstGeom>
        <a:ln xmlns:a="http://schemas.openxmlformats.org/drawingml/2006/main">
          <a:solidFill>
            <a:srgbClr val="92D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0.00017</cdr:x>
      <cdr:y>0</cdr:y>
    </cdr:from>
    <cdr:to>
      <cdr:x>0.05433</cdr:x>
      <cdr:y>0.75637</cdr:y>
    </cdr:to>
    <cdr:sp macro="" textlink="">
      <cdr:nvSpPr>
        <cdr:cNvPr id="2" name="矩形 1"/>
        <cdr:cNvSpPr/>
      </cdr:nvSpPr>
      <cdr:spPr>
        <a:xfrm xmlns:a="http://schemas.openxmlformats.org/drawingml/2006/main" rot="10800000">
          <a:off x="753" y="-213899"/>
          <a:ext cx="241941" cy="1957305"/>
        </a:xfrm>
        <a:prstGeom xmlns:a="http://schemas.openxmlformats.org/drawingml/2006/main" prst="rect">
          <a:avLst/>
        </a:prstGeom>
      </cdr:spPr>
      <cdr:txBody>
        <a:bodyPr xmlns:a="http://schemas.openxmlformats.org/drawingml/2006/main" vertOverflow="clip" vert="eaVert" wrap="square" lIns="45720" tIns="45720" rIns="45720" bIns="45720" rtlCol="0" anchor="t" anchorCtr="0">
          <a:normAutofit/>
        </a:bodyPr>
        <a:lstStyle xmlns:a="http://schemas.openxmlformats.org/drawingml/2006/main"/>
        <a:p xmlns:a="http://schemas.openxmlformats.org/drawingml/2006/main">
          <a:r>
            <a:rPr lang="en-US" altLang="zh-CN" sz="8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Normalized Efficiency</a:t>
          </a:r>
          <a:endParaRPr lang="zh-CN" altLang="en-US" sz="8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cdr:txBody>
    </cdr:sp>
  </cdr:relSizeAnchor>
  <cdr:relSizeAnchor xmlns:cdr="http://schemas.openxmlformats.org/drawingml/2006/chartDrawing">
    <cdr:from>
      <cdr:x>0.09076</cdr:x>
      <cdr:y>0.88835</cdr:y>
    </cdr:from>
    <cdr:to>
      <cdr:x>0.67975</cdr:x>
      <cdr:y>0.97516</cdr:y>
    </cdr:to>
    <cdr:sp macro="" textlink="">
      <cdr:nvSpPr>
        <cdr:cNvPr id="3" name="矩形 2"/>
        <cdr:cNvSpPr/>
      </cdr:nvSpPr>
      <cdr:spPr>
        <a:xfrm xmlns:a="http://schemas.openxmlformats.org/drawingml/2006/main">
          <a:off x="405450" y="2298842"/>
          <a:ext cx="2631105" cy="224645"/>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pPr algn="r"/>
          <a:r>
            <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Working temperature(</a:t>
          </a:r>
          <a:r>
            <a:rPr lang="zh-CN" altLang="en-US"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cdr:txBody>
    </cdr:sp>
  </cdr:relSizeAnchor>
  <cdr:relSizeAnchor xmlns:cdr="http://schemas.openxmlformats.org/drawingml/2006/chartDrawing">
    <cdr:from>
      <cdr:x>0.81313</cdr:x>
      <cdr:y>0.49826</cdr:y>
    </cdr:from>
    <cdr:to>
      <cdr:x>0.81313</cdr:x>
      <cdr:y>0.61632</cdr:y>
    </cdr:to>
    <cdr:sp macro="" textlink="">
      <cdr:nvSpPr>
        <cdr:cNvPr id="4" name="直接连接符 3"/>
        <cdr:cNvSpPr/>
      </cdr:nvSpPr>
      <cdr:spPr>
        <a:xfrm xmlns:a="http://schemas.openxmlformats.org/drawingml/2006/main" flipV="1">
          <a:off x="6132370" y="2176798"/>
          <a:ext cx="0" cy="51578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sp>
  </cdr:relSizeAnchor>
  <cdr:relSizeAnchor xmlns:cdr="http://schemas.openxmlformats.org/drawingml/2006/chartDrawing">
    <cdr:from>
      <cdr:x>0.80829</cdr:x>
      <cdr:y>0.54504</cdr:y>
    </cdr:from>
    <cdr:to>
      <cdr:x>1</cdr:x>
      <cdr:y>0.63532</cdr:y>
    </cdr:to>
    <cdr:sp macro="" textlink="">
      <cdr:nvSpPr>
        <cdr:cNvPr id="5" name="矩形 4"/>
        <cdr:cNvSpPr/>
      </cdr:nvSpPr>
      <cdr:spPr>
        <a:xfrm xmlns:a="http://schemas.openxmlformats.org/drawingml/2006/main">
          <a:off x="3700347" y="1410430"/>
          <a:ext cx="877665" cy="233623"/>
        </a:xfrm>
        <a:prstGeom xmlns:a="http://schemas.openxmlformats.org/drawingml/2006/main" prst="rect">
          <a:avLst/>
        </a:prstGeom>
        <a:noFill xmlns:a="http://schemas.openxmlformats.org/drawingml/2006/main"/>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en-US" altLang="zh-CN" sz="1050" b="1" dirty="0">
              <a:solidFill>
                <a:srgbClr val="FF0000"/>
              </a:solidFill>
              <a:latin typeface="Arial" panose="020B0604020202020204" pitchFamily="34" charset="0"/>
              <a:ea typeface="Arial" panose="020B0604020202020204" pitchFamily="34" charset="0"/>
              <a:cs typeface="Arial" panose="020B0604020202020204" pitchFamily="34" charset="0"/>
            </a:rPr>
            <a:t>△P</a:t>
          </a:r>
          <a:r>
            <a:rPr lang="en-US" altLang="zh-CN" sz="1050" b="1" baseline="-25000" dirty="0">
              <a:solidFill>
                <a:srgbClr val="FF0000"/>
              </a:solidFill>
              <a:latin typeface="Arial" panose="020B0604020202020204" pitchFamily="34" charset="0"/>
              <a:ea typeface="Arial" panose="020B0604020202020204" pitchFamily="34" charset="0"/>
              <a:cs typeface="Arial" panose="020B0604020202020204" pitchFamily="34" charset="0"/>
            </a:rPr>
            <a:t>max</a:t>
          </a:r>
          <a:r>
            <a:rPr lang="en-US" altLang="zh-CN" sz="1050" b="1" dirty="0">
              <a:solidFill>
                <a:srgbClr val="FF0000"/>
              </a:solidFill>
              <a:latin typeface="Arial" panose="020B0604020202020204" pitchFamily="34" charset="0"/>
              <a:ea typeface="Arial" panose="020B0604020202020204" pitchFamily="34" charset="0"/>
              <a:cs typeface="Arial" panose="020B0604020202020204" pitchFamily="34" charset="0"/>
            </a:rPr>
            <a:t>=4.9%</a:t>
          </a:r>
          <a:endParaRPr lang="zh-CN" altLang="en-US" sz="1050" b="1" dirty="0">
            <a:solidFill>
              <a:srgbClr val="FF0000"/>
            </a:solidFill>
            <a:latin typeface="Arial" panose="020B0604020202020204" pitchFamily="34" charset="0"/>
            <a:ea typeface="Arial" panose="020B0604020202020204" pitchFamily="34" charset="0"/>
            <a:cs typeface="Arial" panose="020B0604020202020204" pitchFamily="34" charset="0"/>
          </a:endParaRPr>
        </a:p>
      </cdr:txBody>
    </cdr:sp>
  </cdr:relSizeAnchor>
  <cdr:relSizeAnchor xmlns:cdr="http://schemas.openxmlformats.org/drawingml/2006/chartDrawing">
    <cdr:from>
      <cdr:x>0.4875</cdr:x>
      <cdr:y>0.48438</cdr:y>
    </cdr:from>
    <cdr:to>
      <cdr:x>0.73753</cdr:x>
      <cdr:y>0.6212</cdr:y>
    </cdr:to>
    <cdr:sp macro="" textlink="">
      <cdr:nvSpPr>
        <cdr:cNvPr id="6" name="矩形 5"/>
        <cdr:cNvSpPr/>
      </cdr:nvSpPr>
      <cdr:spPr>
        <a:xfrm xmlns:a="http://schemas.openxmlformats.org/drawingml/2006/main">
          <a:off x="2177737" y="1253464"/>
          <a:ext cx="1116916" cy="354062"/>
        </a:xfrm>
        <a:prstGeom xmlns:a="http://schemas.openxmlformats.org/drawingml/2006/main" prst="rect">
          <a:avLst/>
        </a:prstGeom>
      </cdr:spPr>
      <cdr:txBody>
        <a:bodyPr xmlns:a="http://schemas.openxmlformats.org/drawingml/2006/main" vertOverflow="clip" vert="horz" wrap="square" lIns="45720" tIns="45720" rIns="45720" bIns="45720" rtlCol="0" anchor="t" anchorCtr="0">
          <a:normAutofit/>
        </a:bodyPr>
        <a:lstStyle xmlns:a="http://schemas.openxmlformats.org/drawingml/2006/main"/>
        <a:p xmlns:a="http://schemas.openxmlformats.org/drawingml/2006/main">
          <a:r>
            <a:rPr lang="en-US" altLang="zh-CN" sz="1200" b="1" i="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-0.38%/</a:t>
          </a:r>
          <a:r>
            <a:rPr lang="zh-CN" altLang="en-US" sz="1200" b="1" i="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cdr:txBody>
    </cdr:sp>
  </cdr:relSizeAnchor>
  <cdr:relSizeAnchor xmlns:cdr="http://schemas.openxmlformats.org/drawingml/2006/chartDrawing">
    <cdr:from>
      <cdr:x>0.55484</cdr:x>
      <cdr:y>0.32604</cdr:y>
    </cdr:from>
    <cdr:to>
      <cdr:x>0.7887</cdr:x>
      <cdr:y>0.44737</cdr:y>
    </cdr:to>
    <cdr:sp macro="" textlink="">
      <cdr:nvSpPr>
        <cdr:cNvPr id="7" name="矩形 6"/>
        <cdr:cNvSpPr/>
      </cdr:nvSpPr>
      <cdr:spPr>
        <a:xfrm xmlns:a="http://schemas.openxmlformats.org/drawingml/2006/main">
          <a:off x="2478555" y="843716"/>
          <a:ext cx="1044698" cy="313985"/>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200" b="1" i="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-0.24%/</a:t>
          </a:r>
          <a:r>
            <a:rPr lang="zh-CN" altLang="en-US" sz="1200" b="1" i="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p>
      </cdr:txBody>
    </cdr:sp>
  </cdr:relSizeAnchor>
  <cdr:relSizeAnchor xmlns:cdr="http://schemas.openxmlformats.org/drawingml/2006/chartDrawing">
    <cdr:from>
      <cdr:x>0.79801</cdr:x>
      <cdr:y>0.70027</cdr:y>
    </cdr:from>
    <cdr:to>
      <cdr:x>0.81803</cdr:x>
      <cdr:y>0.77004</cdr:y>
    </cdr:to>
    <cdr:sp macro="" textlink="">
      <cdr:nvSpPr>
        <cdr:cNvPr id="8" name="右箭头 7"/>
        <cdr:cNvSpPr/>
      </cdr:nvSpPr>
      <cdr:spPr>
        <a:xfrm xmlns:a="http://schemas.openxmlformats.org/drawingml/2006/main" rot="5400000">
          <a:off x="5941449" y="3136263"/>
          <a:ext cx="304800" cy="150989"/>
        </a:xfrm>
        <a:prstGeom xmlns:a="http://schemas.openxmlformats.org/drawingml/2006/main" prst="rightArrow">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wrap="none" lIns="45720" tIns="45720" rIns="45720" bIns="45720" anchor="t" anchorCtr="0">
          <a:normAutofit/>
        </a:bodyPr>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11A30-9F54-4EE2-8C2E-4F936F827D64}" type="datetimeFigureOut">
              <a:rPr lang="zh-CN" altLang="en-US" smtClean="0"/>
              <a:t>2021/11/24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96E7D-09CE-47C8-8869-207B66D16263}" type="slidenum">
              <a:rPr lang="zh-CN" altLang="en-US" smtClean="0"/>
              <a:t>‹#›</a:t>
            </a:fld>
            <a:endParaRPr lang="zh-CN" altLang="en-US"/>
          </a:p>
        </p:txBody>
      </p:sp>
    </p:spTree>
    <p:extLst>
      <p:ext uri="{BB962C8B-B14F-4D97-AF65-F5344CB8AC3E}">
        <p14:creationId xmlns:p14="http://schemas.microsoft.com/office/powerpoint/2010/main" val="329790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596E7D-09CE-47C8-8869-207B66D16263}" type="slidenum">
              <a:rPr lang="zh-CN" altLang="en-US" smtClean="0"/>
              <a:t>6</a:t>
            </a:fld>
            <a:endParaRPr lang="zh-CN" altLang="en-US"/>
          </a:p>
        </p:txBody>
      </p:sp>
    </p:spTree>
    <p:extLst>
      <p:ext uri="{BB962C8B-B14F-4D97-AF65-F5344CB8AC3E}">
        <p14:creationId xmlns:p14="http://schemas.microsoft.com/office/powerpoint/2010/main" val="344407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2075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9186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1979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722706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22351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49126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08777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121479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78285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35819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379560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44626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108612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420736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527974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834821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80043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676505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3524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02399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903679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02938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27312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368936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90139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861064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78206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61979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2009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39954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81765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61633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0730E2C-EAB8-274E-B3D3-810521D2BC92}" type="datetimeFigureOut">
              <a:rPr kumimoji="1" lang="zh-CN" altLang="en-US" smtClean="0"/>
              <a:t>2021/11/24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140338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730E2C-EAB8-274E-B3D3-810521D2BC92}" type="datetimeFigureOut">
              <a:rPr kumimoji="1" lang="zh-CN" altLang="en-US" smtClean="0"/>
              <a:t>2021/11/24</a:t>
            </a:fld>
            <a:endParaRPr kumimoji="1"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FE8411-EC0F-8C48-B29A-99E289B65916}" type="slidenum">
              <a:rPr kumimoji="1" lang="zh-CN" altLang="en-US" smtClean="0"/>
              <a:t>‹#›</a:t>
            </a:fld>
            <a:endParaRPr kumimoji="1" lang="zh-CN" altLang="en-US"/>
          </a:p>
        </p:txBody>
      </p:sp>
    </p:spTree>
    <p:extLst>
      <p:ext uri="{BB962C8B-B14F-4D97-AF65-F5344CB8AC3E}">
        <p14:creationId xmlns:p14="http://schemas.microsoft.com/office/powerpoint/2010/main" val="8060649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4451388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730E2C-EAB8-274E-B3D3-810521D2BC92}" type="datetimeFigureOut">
              <a:rPr kumimoji="1" lang="zh-CN" altLang="en-US" smtClean="0">
                <a:solidFill>
                  <a:prstClr val="black">
                    <a:tint val="75000"/>
                  </a:prstClr>
                </a:solidFill>
              </a:rPr>
              <a:pPr/>
              <a:t>2021/11/24</a:t>
            </a:fld>
            <a:endParaRPr kumimoji="1"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3FE8411-EC0F-8C48-B29A-99E289B65916}"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48218418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73055" y="2626749"/>
            <a:ext cx="3408241" cy="1384995"/>
          </a:xfrm>
          <a:prstGeom prst="rect">
            <a:avLst/>
          </a:prstGeom>
          <a:noFill/>
        </p:spPr>
        <p:txBody>
          <a:bodyPr wrap="none" rtlCol="0">
            <a:spAutoFit/>
          </a:bodyPr>
          <a:lstStyle/>
          <a:p>
            <a:r>
              <a:rPr kumimoji="1" lang="en-US" altLang="zh-CN" sz="2800" b="1" cap="all" dirty="0" smtClean="0">
                <a:solidFill>
                  <a:schemeClr val="bg1"/>
                </a:solidFill>
                <a:latin typeface="Arial" charset="0"/>
                <a:ea typeface="Arial" charset="0"/>
                <a:cs typeface="Arial" charset="0"/>
              </a:rPr>
              <a:t> </a:t>
            </a:r>
            <a:endParaRPr kumimoji="1" lang="en-US" altLang="zh-CN" sz="2800" b="1" cap="all" dirty="0">
              <a:solidFill>
                <a:schemeClr val="bg1"/>
              </a:solidFill>
              <a:latin typeface="Arial" charset="0"/>
              <a:ea typeface="Arial" charset="0"/>
              <a:cs typeface="Arial" charset="0"/>
            </a:endParaRPr>
          </a:p>
          <a:p>
            <a:r>
              <a:rPr kumimoji="1" lang="en-US" altLang="zh-CN" sz="2800" b="1" cap="all" dirty="0">
                <a:solidFill>
                  <a:schemeClr val="bg1"/>
                </a:solidFill>
                <a:latin typeface="Arial" charset="0"/>
                <a:ea typeface="Arial" charset="0"/>
                <a:cs typeface="Arial" charset="0"/>
              </a:rPr>
              <a:t>high efficiency </a:t>
            </a:r>
          </a:p>
          <a:p>
            <a:r>
              <a:rPr kumimoji="1" lang="en-US" altLang="zh-CN" sz="2800" b="1" cap="all" dirty="0" err="1">
                <a:solidFill>
                  <a:schemeClr val="bg1"/>
                </a:solidFill>
                <a:latin typeface="Arial" charset="0"/>
                <a:ea typeface="Arial" charset="0"/>
                <a:cs typeface="Arial" charset="0"/>
              </a:rPr>
              <a:t>hjt</a:t>
            </a:r>
            <a:r>
              <a:rPr kumimoji="1" lang="en-US" altLang="zh-CN" sz="2800" b="1" cap="all" dirty="0">
                <a:solidFill>
                  <a:schemeClr val="bg1"/>
                </a:solidFill>
                <a:latin typeface="Arial" charset="0"/>
                <a:ea typeface="Arial" charset="0"/>
                <a:cs typeface="Arial" charset="0"/>
              </a:rPr>
              <a:t> module</a:t>
            </a:r>
            <a:endParaRPr kumimoji="1" lang="zh-CN" altLang="en-US" sz="2800" b="1" cap="all" dirty="0">
              <a:solidFill>
                <a:schemeClr val="bg1"/>
              </a:solidFill>
              <a:latin typeface="Arial" charset="0"/>
              <a:ea typeface="Arial" charset="0"/>
              <a:cs typeface="Arial" charset="0"/>
            </a:endParaRPr>
          </a:p>
        </p:txBody>
      </p:sp>
      <p:cxnSp>
        <p:nvCxnSpPr>
          <p:cNvPr id="8" name="直线连接符 7"/>
          <p:cNvCxnSpPr/>
          <p:nvPr/>
        </p:nvCxnSpPr>
        <p:spPr>
          <a:xfrm>
            <a:off x="565555" y="4098427"/>
            <a:ext cx="4331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1863011"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Higher Reliability</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4" name="图表 53">
            <a:extLst>
              <a:ext uri="{FF2B5EF4-FFF2-40B4-BE49-F238E27FC236}">
                <a16:creationId xmlns="" xmlns:a16="http://schemas.microsoft.com/office/drawing/2014/main" id="{A6611FCE-5383-B549-A03F-EBA5E5DE91C4}"/>
              </a:ext>
            </a:extLst>
          </p:cNvPr>
          <p:cNvGraphicFramePr>
            <a:graphicFrameLocks/>
          </p:cNvGraphicFramePr>
          <p:nvPr>
            <p:extLst>
              <p:ext uri="{D42A27DB-BD31-4B8C-83A1-F6EECF244321}">
                <p14:modId xmlns:p14="http://schemas.microsoft.com/office/powerpoint/2010/main" val="3988827912"/>
              </p:ext>
            </p:extLst>
          </p:nvPr>
        </p:nvGraphicFramePr>
        <p:xfrm>
          <a:off x="1398952" y="1010196"/>
          <a:ext cx="6403928" cy="2855732"/>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 xmlns:a16="http://schemas.microsoft.com/office/drawing/2014/main" id="{6E01BB59-39DC-F84F-BB6A-B3D629D1E3AC}"/>
              </a:ext>
            </a:extLst>
          </p:cNvPr>
          <p:cNvSpPr/>
          <p:nvPr/>
        </p:nvSpPr>
        <p:spPr>
          <a:xfrm>
            <a:off x="2680462" y="3865925"/>
            <a:ext cx="4572000" cy="404341"/>
          </a:xfrm>
          <a:prstGeom prst="rect">
            <a:avLst/>
          </a:prstGeom>
        </p:spPr>
        <p:txBody>
          <a:bodyPr wrap="square">
            <a:spAutoFit/>
          </a:bodyPr>
          <a:lstStyle/>
          <a:p>
            <a:pPr>
              <a:lnSpc>
                <a:spcPct val="200000"/>
              </a:lnSpc>
            </a:pP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All degradation after test is much lower than IEC standard.</a:t>
            </a:r>
            <a:endParaRPr lang="en-US" altLang="zh-CN" sz="1200"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燕尾形 54">
            <a:extLst>
              <a:ext uri="{FF2B5EF4-FFF2-40B4-BE49-F238E27FC236}">
                <a16:creationId xmlns="" xmlns:a16="http://schemas.microsoft.com/office/drawing/2014/main" id="{316C3D8C-D5FC-DA48-A9A6-0216083AE7DF}"/>
              </a:ext>
            </a:extLst>
          </p:cNvPr>
          <p:cNvSpPr/>
          <p:nvPr/>
        </p:nvSpPr>
        <p:spPr>
          <a:xfrm>
            <a:off x="2481144" y="4037621"/>
            <a:ext cx="156151" cy="156150"/>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305225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3736087"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Non-</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D</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estructive Cutting Technology</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40" name="Picture 3">
            <a:extLst>
              <a:ext uri="{FF2B5EF4-FFF2-40B4-BE49-F238E27FC236}">
                <a16:creationId xmlns="" xmlns:a16="http://schemas.microsoft.com/office/drawing/2014/main" id="{421652D6-5E7D-1042-AB17-AFD0B27241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89301" y="1295568"/>
            <a:ext cx="1117299" cy="119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a:extLst>
              <a:ext uri="{FF2B5EF4-FFF2-40B4-BE49-F238E27FC236}">
                <a16:creationId xmlns="" xmlns:a16="http://schemas.microsoft.com/office/drawing/2014/main" id="{37EDC55E-8C39-2A4C-A46B-894F7DBC842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3392" r="17009"/>
          <a:stretch>
            <a:fillRect/>
          </a:stretch>
        </p:blipFill>
        <p:spPr bwMode="auto">
          <a:xfrm>
            <a:off x="5059233" y="1297006"/>
            <a:ext cx="1011327" cy="119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10">
            <a:extLst>
              <a:ext uri="{FF2B5EF4-FFF2-40B4-BE49-F238E27FC236}">
                <a16:creationId xmlns="" xmlns:a16="http://schemas.microsoft.com/office/drawing/2014/main" id="{F555D3E7-B4B6-DB47-A8E0-552D7430C0A7}"/>
              </a:ext>
            </a:extLst>
          </p:cNvPr>
          <p:cNvSpPr txBox="1"/>
          <p:nvPr/>
        </p:nvSpPr>
        <p:spPr>
          <a:xfrm>
            <a:off x="3667669" y="2408281"/>
            <a:ext cx="1150620" cy="461663"/>
          </a:xfrm>
          <a:prstGeom prst="rect">
            <a:avLst/>
          </a:prstGeom>
          <a:solidFill>
            <a:schemeClr val="bg1"/>
          </a:solidFill>
          <a:ln>
            <a:solidFill>
              <a:schemeClr val="bg1"/>
            </a:solidFill>
          </a:ln>
        </p:spPr>
        <p:txBody>
          <a:bodyPr wrap="square" lIns="91438" tIns="45719" rIns="91438" bIns="45719" rtlCol="0">
            <a:spAutoFit/>
          </a:bodyPr>
          <a:lstStyle/>
          <a:p>
            <a:r>
              <a:rPr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Rough surface resulting 80-120μm heat affected area</a:t>
            </a:r>
          </a:p>
        </p:txBody>
      </p:sp>
      <p:sp>
        <p:nvSpPr>
          <p:cNvPr id="43" name="TextBox 25">
            <a:extLst>
              <a:ext uri="{FF2B5EF4-FFF2-40B4-BE49-F238E27FC236}">
                <a16:creationId xmlns="" xmlns:a16="http://schemas.microsoft.com/office/drawing/2014/main" id="{9A52C4AD-9F29-4243-833D-F66B3BB58C7A}"/>
              </a:ext>
            </a:extLst>
          </p:cNvPr>
          <p:cNvSpPr txBox="1"/>
          <p:nvPr/>
        </p:nvSpPr>
        <p:spPr>
          <a:xfrm>
            <a:off x="5056415" y="2408281"/>
            <a:ext cx="1085215" cy="461663"/>
          </a:xfrm>
          <a:prstGeom prst="rect">
            <a:avLst/>
          </a:prstGeom>
          <a:solidFill>
            <a:schemeClr val="bg1"/>
          </a:solidFill>
          <a:ln>
            <a:solidFill>
              <a:schemeClr val="bg1"/>
            </a:solidFill>
          </a:ln>
        </p:spPr>
        <p:txBody>
          <a:bodyPr wrap="square" lIns="91438" tIns="45719" rIns="91438" bIns="45719" rtlCol="0">
            <a:spAutoFit/>
          </a:bodyPr>
          <a:lstStyle/>
          <a:p>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Smooth cutting surface with zero heat-affected area</a:t>
            </a:r>
          </a:p>
        </p:txBody>
      </p:sp>
      <p:cxnSp>
        <p:nvCxnSpPr>
          <p:cNvPr id="44" name="直接连接符 26">
            <a:extLst>
              <a:ext uri="{FF2B5EF4-FFF2-40B4-BE49-F238E27FC236}">
                <a16:creationId xmlns="" xmlns:a16="http://schemas.microsoft.com/office/drawing/2014/main" id="{2EA3256D-1B5E-BB4B-9A83-21BB95770BE7}"/>
              </a:ext>
            </a:extLst>
          </p:cNvPr>
          <p:cNvCxnSpPr>
            <a:cxnSpLocks/>
          </p:cNvCxnSpPr>
          <p:nvPr/>
        </p:nvCxnSpPr>
        <p:spPr>
          <a:xfrm flipV="1">
            <a:off x="3453079" y="1171388"/>
            <a:ext cx="0" cy="3304818"/>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5" name="Picture 6">
            <a:extLst>
              <a:ext uri="{FF2B5EF4-FFF2-40B4-BE49-F238E27FC236}">
                <a16:creationId xmlns="" xmlns:a16="http://schemas.microsoft.com/office/drawing/2014/main" id="{212CA202-C2D0-934C-8E57-C4EFDB6F7D4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587332" y="1162919"/>
            <a:ext cx="2709584" cy="159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13">
            <a:extLst>
              <a:ext uri="{FF2B5EF4-FFF2-40B4-BE49-F238E27FC236}">
                <a16:creationId xmlns="" xmlns:a16="http://schemas.microsoft.com/office/drawing/2014/main" id="{3B17767D-1E39-CB47-B53A-3217D7112341}"/>
              </a:ext>
            </a:extLst>
          </p:cNvPr>
          <p:cNvSpPr txBox="1"/>
          <p:nvPr/>
        </p:nvSpPr>
        <p:spPr>
          <a:xfrm>
            <a:off x="4665374" y="1818606"/>
            <a:ext cx="537711" cy="268215"/>
          </a:xfrm>
          <a:prstGeom prst="rect">
            <a:avLst/>
          </a:prstGeom>
          <a:noFill/>
        </p:spPr>
        <p:txBody>
          <a:bodyPr wrap="square" lIns="91438" tIns="45719" rIns="91438" bIns="45719"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VS</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7" name="Picture 8">
            <a:extLst>
              <a:ext uri="{FF2B5EF4-FFF2-40B4-BE49-F238E27FC236}">
                <a16:creationId xmlns="" xmlns:a16="http://schemas.microsoft.com/office/drawing/2014/main" id="{5621444A-DDCE-2F42-8267-E8AB737345D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9006" y="3445326"/>
            <a:ext cx="2707847" cy="56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18">
            <a:extLst>
              <a:ext uri="{FF2B5EF4-FFF2-40B4-BE49-F238E27FC236}">
                <a16:creationId xmlns="" xmlns:a16="http://schemas.microsoft.com/office/drawing/2014/main" id="{92885DFE-FB55-4940-8B01-707CDDC952A6}"/>
              </a:ext>
            </a:extLst>
          </p:cNvPr>
          <p:cNvSpPr txBox="1"/>
          <p:nvPr/>
        </p:nvSpPr>
        <p:spPr>
          <a:xfrm>
            <a:off x="589006" y="4246606"/>
            <a:ext cx="2707847" cy="219288"/>
          </a:xfrm>
          <a:prstGeom prst="rect">
            <a:avLst/>
          </a:prstGeom>
          <a:noFill/>
        </p:spPr>
        <p:txBody>
          <a:bodyPr wrap="square" lIns="91438" tIns="45719" rIns="91438" bIns="45719" rtlCol="0">
            <a:spAutoFit/>
          </a:bodyPr>
          <a:lstStyle/>
          <a:p>
            <a:pPr algn="ct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Figure 2: Procedures of non-destructive cutting</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TextBox 20">
            <a:extLst>
              <a:ext uri="{FF2B5EF4-FFF2-40B4-BE49-F238E27FC236}">
                <a16:creationId xmlns="" xmlns:a16="http://schemas.microsoft.com/office/drawing/2014/main" id="{D4AC8821-3050-F146-9411-921812F31BFD}"/>
              </a:ext>
            </a:extLst>
          </p:cNvPr>
          <p:cNvSpPr txBox="1"/>
          <p:nvPr/>
        </p:nvSpPr>
        <p:spPr>
          <a:xfrm>
            <a:off x="589005" y="2831894"/>
            <a:ext cx="2820642" cy="215442"/>
          </a:xfrm>
          <a:prstGeom prst="rect">
            <a:avLst/>
          </a:prstGeom>
          <a:noFill/>
        </p:spPr>
        <p:txBody>
          <a:bodyPr wrap="square" lIns="91438" tIns="45719" rIns="91438" bIns="45719" rtlCol="0">
            <a:spAutoFit/>
          </a:bodyPr>
          <a:lstStyle/>
          <a:p>
            <a:pPr algn="ctr"/>
            <a:r>
              <a:rPr lang="en-US" altLang="zh-CN" sz="800" dirty="0">
                <a:solidFill>
                  <a:schemeClr val="bg1"/>
                </a:solidFill>
                <a:latin typeface="Arial" panose="020B0604020202020204" pitchFamily="34" charset="0"/>
                <a:ea typeface="微软雅黑" panose="020B0503020204020204" pitchFamily="34" charset="-122"/>
                <a:cs typeface="Arial" panose="020B0604020202020204" pitchFamily="34" charset="0"/>
              </a:rPr>
              <a:t>Figure 1: Working principle of non-destructive cutting </a:t>
            </a:r>
            <a:endPar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TextBox 3">
            <a:extLst>
              <a:ext uri="{FF2B5EF4-FFF2-40B4-BE49-F238E27FC236}">
                <a16:creationId xmlns="" xmlns:a16="http://schemas.microsoft.com/office/drawing/2014/main" id="{BC513931-0405-684E-AC23-B2A336481914}"/>
              </a:ext>
            </a:extLst>
          </p:cNvPr>
          <p:cNvSpPr txBox="1"/>
          <p:nvPr/>
        </p:nvSpPr>
        <p:spPr>
          <a:xfrm>
            <a:off x="3506651" y="4261847"/>
            <a:ext cx="2937691" cy="346246"/>
          </a:xfrm>
          <a:prstGeom prst="rect">
            <a:avLst/>
          </a:prstGeom>
          <a:noFill/>
        </p:spPr>
        <p:txBody>
          <a:bodyPr wrap="square" lIns="91438" tIns="45719" rIns="91438" bIns="45719" rtlCol="0">
            <a:spAutoFit/>
          </a:bodyPr>
          <a:lstStyle>
            <a:defPPr>
              <a:defRPr lang="zh-CN"/>
            </a:defPPr>
            <a:lvl1pPr algn="ctr">
              <a:defRPr sz="1200">
                <a:latin typeface="宋体" panose="02010600030101010101" pitchFamily="2" charset="-122"/>
                <a:ea typeface="宋体" panose="02010600030101010101" pitchFamily="2" charset="-122"/>
              </a:defRPr>
            </a:lvl1pPr>
          </a:lstStyle>
          <a:p>
            <a:pPr algn="l"/>
            <a:r>
              <a:rPr sz="800" dirty="0">
                <a:solidFill>
                  <a:schemeClr val="bg1"/>
                </a:solidFill>
                <a:latin typeface="Arial" panose="020B0604020202020204" pitchFamily="34" charset="0"/>
                <a:ea typeface="微软雅黑" panose="020B0503020204020204" pitchFamily="34" charset="-122"/>
                <a:cs typeface="Arial" panose="020B0604020202020204" pitchFamily="34" charset="0"/>
              </a:rPr>
              <a:t>Figure 3</a:t>
            </a:r>
            <a:r>
              <a:rPr lang="zh-CN" altLang="en-US" sz="8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sz="800" dirty="0">
                <a:solidFill>
                  <a:schemeClr val="bg1"/>
                </a:solidFill>
                <a:latin typeface="Arial" panose="020B0604020202020204" pitchFamily="34" charset="0"/>
                <a:ea typeface="微软雅黑" panose="020B0503020204020204" pitchFamily="34" charset="-122"/>
                <a:cs typeface="Arial" panose="020B0604020202020204" pitchFamily="34" charset="0"/>
              </a:rPr>
              <a:t>Comparison of two cutting solutions of 166mm Mono PERC  (Data source: Delong)</a:t>
            </a:r>
          </a:p>
        </p:txBody>
      </p:sp>
      <p:graphicFrame>
        <p:nvGraphicFramePr>
          <p:cNvPr id="51" name="表格 50">
            <a:extLst>
              <a:ext uri="{FF2B5EF4-FFF2-40B4-BE49-F238E27FC236}">
                <a16:creationId xmlns="" xmlns:a16="http://schemas.microsoft.com/office/drawing/2014/main" id="{329D36E0-57F3-1445-A6C4-A26A3CD1FC2F}"/>
              </a:ext>
            </a:extLst>
          </p:cNvPr>
          <p:cNvGraphicFramePr>
            <a:graphicFrameLocks noGrp="1"/>
          </p:cNvGraphicFramePr>
          <p:nvPr>
            <p:custDataLst>
              <p:tags r:id="rId1"/>
            </p:custDataLst>
            <p:extLst>
              <p:ext uri="{D42A27DB-BD31-4B8C-83A1-F6EECF244321}">
                <p14:modId xmlns:p14="http://schemas.microsoft.com/office/powerpoint/2010/main" val="3537444878"/>
              </p:ext>
            </p:extLst>
          </p:nvPr>
        </p:nvGraphicFramePr>
        <p:xfrm>
          <a:off x="3582563" y="3073184"/>
          <a:ext cx="2605405" cy="1125280"/>
        </p:xfrm>
        <a:graphic>
          <a:graphicData uri="http://schemas.openxmlformats.org/drawingml/2006/table">
            <a:tbl>
              <a:tblPr firstRow="1" bandRow="1">
                <a:tableStyleId>{5C22544A-7EE6-4342-B048-85BDC9FD1C3A}</a:tableStyleId>
              </a:tblPr>
              <a:tblGrid>
                <a:gridCol w="1028065">
                  <a:extLst>
                    <a:ext uri="{9D8B030D-6E8A-4147-A177-3AD203B41FA5}">
                      <a16:colId xmlns="" xmlns:a16="http://schemas.microsoft.com/office/drawing/2014/main" val="20000"/>
                    </a:ext>
                  </a:extLst>
                </a:gridCol>
                <a:gridCol w="799465">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tblGrid>
              <a:tr h="566480">
                <a:tc rowSpan="2">
                  <a:txBody>
                    <a:bodyPr/>
                    <a:lstStyle/>
                    <a:p>
                      <a:pPr algn="ct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166mm Single Glass 9BB Half-Cell  </a:t>
                      </a:r>
                    </a:p>
                    <a:p>
                      <a:pPr algn="ct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Solar cell</a:t>
                      </a: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22.5%</a:t>
                      </a: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9A1"/>
                    </a:solidFill>
                  </a:tcPr>
                </a:tc>
                <a:tc>
                  <a:txBody>
                    <a:bodyPr/>
                    <a:lstStyle/>
                    <a:p>
                      <a:pPr algn="ct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Traditional Cutting</a:t>
                      </a: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Non-destructive </a:t>
                      </a:r>
                    </a:p>
                    <a:p>
                      <a:pPr algn="ctr"/>
                      <a:r>
                        <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cutting technolog</a:t>
                      </a:r>
                      <a:r>
                        <a:rPr lang="zh-CN" alt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rPr>
                        <a:t>y</a:t>
                      </a: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0"/>
                  </a:ext>
                </a:extLst>
              </a:tr>
              <a:tr h="280035">
                <a:tc v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447.17</a:t>
                      </a:r>
                      <a:endPar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900" b="1" dirty="0">
                          <a:solidFill>
                            <a:srgbClr val="FFC000"/>
                          </a:solidFill>
                          <a:latin typeface="Arial" panose="020B0604020202020204" pitchFamily="34" charset="0"/>
                          <a:ea typeface="微软雅黑" panose="020B0503020204020204" pitchFamily="34" charset="-122"/>
                          <a:cs typeface="Arial" panose="020B0604020202020204" pitchFamily="34" charset="0"/>
                        </a:rPr>
                        <a:t>448.59</a:t>
                      </a:r>
                      <a:endParaRPr lang="zh-CN" altLang="en-US" sz="900" b="1"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001"/>
                  </a:ext>
                </a:extLst>
              </a:tr>
              <a:tr h="278765">
                <a:tc>
                  <a:txBody>
                    <a:bodyPr/>
                    <a:lstStyle/>
                    <a:p>
                      <a:pPr algn="ctr"/>
                      <a:r>
                        <a:rPr lang="en-US" altLang="zh-CN" sz="800" b="0" dirty="0">
                          <a:solidFill>
                            <a:schemeClr val="bg1"/>
                          </a:solidFill>
                          <a:latin typeface="Arial" panose="020B0604020202020204" pitchFamily="34" charset="0"/>
                          <a:ea typeface="微软雅黑" panose="020B0503020204020204" pitchFamily="34" charset="-122"/>
                          <a:cs typeface="Arial" panose="020B0604020202020204" pitchFamily="34" charset="0"/>
                        </a:rPr>
                        <a:t>Increase</a:t>
                      </a:r>
                      <a:endParaRPr lang="zh-CN" altLang="en-US" sz="8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9A1"/>
                    </a:solidFill>
                  </a:tcPr>
                </a:tc>
                <a:tc gridSpan="2">
                  <a:txBody>
                    <a:bodyPr/>
                    <a:lstStyle/>
                    <a:p>
                      <a:pPr algn="ctr"/>
                      <a:r>
                        <a:rPr lang="en-US" altLang="zh-CN" sz="1200" b="1" dirty="0">
                          <a:solidFill>
                            <a:schemeClr val="bg1"/>
                          </a:solidFill>
                          <a:latin typeface="Arial" panose="020B0604020202020204" pitchFamily="34" charset="0"/>
                          <a:ea typeface="微软雅黑" panose="020B0503020204020204" pitchFamily="34" charset="-122"/>
                          <a:cs typeface="Arial" panose="020B0604020202020204" pitchFamily="34" charset="0"/>
                        </a:rPr>
                        <a:t>1.4W</a:t>
                      </a:r>
                      <a:endParaRPr lang="zh-CN" altLang="en-US" sz="12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txBody>
                  <a:tcPr marL="63559" marR="63559" marT="31780" marB="317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52" name="TextBox 10">
            <a:extLst>
              <a:ext uri="{FF2B5EF4-FFF2-40B4-BE49-F238E27FC236}">
                <a16:creationId xmlns="" xmlns:a16="http://schemas.microsoft.com/office/drawing/2014/main" id="{1710344B-8B22-534F-8DA2-442C01CA9308}"/>
              </a:ext>
            </a:extLst>
          </p:cNvPr>
          <p:cNvSpPr txBox="1"/>
          <p:nvPr/>
        </p:nvSpPr>
        <p:spPr>
          <a:xfrm>
            <a:off x="3692439" y="1177917"/>
            <a:ext cx="1101191" cy="261608"/>
          </a:xfrm>
          <a:prstGeom prst="rect">
            <a:avLst/>
          </a:prstGeom>
          <a:solidFill>
            <a:schemeClr val="bg1"/>
          </a:solidFill>
          <a:ln>
            <a:solidFill>
              <a:schemeClr val="bg1"/>
            </a:solidFill>
          </a:ln>
        </p:spPr>
        <p:txBody>
          <a:bodyPr wrap="square" lIns="91438" tIns="45719" rIns="91438" bIns="45719" rtlCol="0">
            <a:spAutoFit/>
          </a:bodyPr>
          <a:lstStyle/>
          <a:p>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TextBox 10">
            <a:extLst>
              <a:ext uri="{FF2B5EF4-FFF2-40B4-BE49-F238E27FC236}">
                <a16:creationId xmlns="" xmlns:a16="http://schemas.microsoft.com/office/drawing/2014/main" id="{0077B720-DD3C-0C48-A26D-0C0E0121058A}"/>
              </a:ext>
            </a:extLst>
          </p:cNvPr>
          <p:cNvSpPr txBox="1"/>
          <p:nvPr/>
        </p:nvSpPr>
        <p:spPr>
          <a:xfrm>
            <a:off x="5056439" y="1178784"/>
            <a:ext cx="1008271" cy="261608"/>
          </a:xfrm>
          <a:prstGeom prst="rect">
            <a:avLst/>
          </a:prstGeom>
          <a:solidFill>
            <a:schemeClr val="bg1"/>
          </a:solidFill>
          <a:ln>
            <a:solidFill>
              <a:schemeClr val="bg1"/>
            </a:solidFill>
          </a:ln>
        </p:spPr>
        <p:txBody>
          <a:bodyPr wrap="square" lIns="91438" tIns="45719" rIns="91438" bIns="45719" rtlCol="0">
            <a:spAutoFit/>
          </a:bodyPr>
          <a:lstStyle/>
          <a:p>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TextBox 12">
            <a:extLst>
              <a:ext uri="{FF2B5EF4-FFF2-40B4-BE49-F238E27FC236}">
                <a16:creationId xmlns="" xmlns:a16="http://schemas.microsoft.com/office/drawing/2014/main" id="{5FBE4CDD-6F7A-AD47-B62F-69E784052B24}"/>
              </a:ext>
            </a:extLst>
          </p:cNvPr>
          <p:cNvSpPr txBox="1"/>
          <p:nvPr/>
        </p:nvSpPr>
        <p:spPr>
          <a:xfrm>
            <a:off x="3515270" y="1171301"/>
            <a:ext cx="1466215" cy="246219"/>
          </a:xfrm>
          <a:prstGeom prst="rect">
            <a:avLst/>
          </a:prstGeom>
          <a:noFill/>
        </p:spPr>
        <p:txBody>
          <a:bodyPr wrap="square" lIns="91438" tIns="45719" rIns="91438" bIns="45719" rtlCol="0">
            <a:spAutoFit/>
          </a:bodyPr>
          <a:lstStyle/>
          <a:p>
            <a:pPr algn="ctr"/>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Traditional Cutting</a:t>
            </a:r>
          </a:p>
        </p:txBody>
      </p:sp>
      <p:sp>
        <p:nvSpPr>
          <p:cNvPr id="55" name="TextBox 30">
            <a:extLst>
              <a:ext uri="{FF2B5EF4-FFF2-40B4-BE49-F238E27FC236}">
                <a16:creationId xmlns="" xmlns:a16="http://schemas.microsoft.com/office/drawing/2014/main" id="{2805BAAA-FFEF-2D46-ACCA-831035EDC788}"/>
              </a:ext>
            </a:extLst>
          </p:cNvPr>
          <p:cNvSpPr txBox="1"/>
          <p:nvPr/>
        </p:nvSpPr>
        <p:spPr>
          <a:xfrm>
            <a:off x="4843690" y="1137647"/>
            <a:ext cx="1442720" cy="346246"/>
          </a:xfrm>
          <a:prstGeom prst="rect">
            <a:avLst/>
          </a:prstGeom>
          <a:noFill/>
        </p:spPr>
        <p:txBody>
          <a:bodyPr wrap="square" lIns="91438" tIns="45719" rIns="91438" bIns="45719" rtlCol="0">
            <a:spAutoFit/>
          </a:bodyPr>
          <a:lstStyle/>
          <a:p>
            <a:pPr algn="ct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Non-destructive </a:t>
            </a:r>
          </a:p>
          <a:p>
            <a:pPr algn="ctr"/>
            <a:r>
              <a:rPr lang="zh-CN" altLang="en-US" sz="8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cutting technology</a:t>
            </a:r>
          </a:p>
        </p:txBody>
      </p:sp>
      <p:sp>
        <p:nvSpPr>
          <p:cNvPr id="57" name="TextBox 8">
            <a:extLst>
              <a:ext uri="{FF2B5EF4-FFF2-40B4-BE49-F238E27FC236}">
                <a16:creationId xmlns="" xmlns:a16="http://schemas.microsoft.com/office/drawing/2014/main" id="{161AC650-64F2-DC44-B08B-63B4634A2B26}"/>
              </a:ext>
            </a:extLst>
          </p:cNvPr>
          <p:cNvSpPr txBox="1"/>
          <p:nvPr/>
        </p:nvSpPr>
        <p:spPr>
          <a:xfrm>
            <a:off x="6583030" y="1067642"/>
            <a:ext cx="2116833" cy="2819866"/>
          </a:xfrm>
          <a:prstGeom prst="rect">
            <a:avLst/>
          </a:prstGeom>
          <a:noFill/>
        </p:spPr>
        <p:txBody>
          <a:bodyPr wrap="square" lIns="121914" tIns="60956" rIns="121914" bIns="60956" rtlCol="0">
            <a:spAutoFit/>
          </a:bodyPr>
          <a:lstStyle>
            <a:defPPr>
              <a:defRPr lang="zh-CN"/>
            </a:defPPr>
            <a:lvl1pPr marL="457200" indent="-457200">
              <a:buFont typeface="Wingdings" panose="05000000000000000000" pitchFamily="2" charset="2"/>
              <a:buChar char="u"/>
              <a:defRPr sz="1600" b="1">
                <a:latin typeface="宋体" panose="02010600030101010101" pitchFamily="2" charset="-122"/>
                <a:ea typeface="宋体" panose="02010600030101010101" pitchFamily="2" charset="-122"/>
              </a:defRPr>
            </a:lvl1pPr>
          </a:lstStyle>
          <a:p>
            <a:pPr marL="0" indent="0" algn="just">
              <a:lnSpc>
                <a:spcPct val="120000"/>
              </a:lnSpc>
              <a:buNone/>
            </a:pPr>
            <a:r>
              <a:rPr lang="zh-CN" altLang="en-US"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Non-destructive cutting technology：Laser localized heating and supporting cooling technology are used to form gradient temperature within the material, which formulates the thermal stress to force the material to crack.</a:t>
            </a:r>
          </a:p>
          <a:p>
            <a:pPr marL="0" indent="0" algn="just">
              <a:lnSpc>
                <a:spcPct val="120000"/>
              </a:lnSpc>
              <a:buNone/>
            </a:pPr>
            <a:endParaRPr lang="zh-CN" altLang="en-US" sz="105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0" indent="0" algn="just">
              <a:lnSpc>
                <a:spcPct val="120000"/>
              </a:lnSpc>
              <a:buNone/>
            </a:pPr>
            <a:endParaRPr lang="en-US" altLang="zh-CN" sz="105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marL="0" indent="0" algn="just">
              <a:lnSpc>
                <a:spcPct val="120000"/>
              </a:lnSpc>
              <a:buNone/>
            </a:pPr>
            <a:r>
              <a:rPr lang="zh-CN" altLang="en-US"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Advantages: Smooth surface by non-destructive cutting;</a:t>
            </a:r>
            <a:r>
              <a:rPr lang="zh-CN" altLang="en-US" sz="1050" b="0"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no</a:t>
            </a:r>
            <a:r>
              <a:rPr lang="zh-CN" altLang="en-US"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 heat affected area; less cutting  effect to cell efficiency</a:t>
            </a:r>
            <a:r>
              <a:rPr lang="en-US" altLang="zh-CN"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p:txBody>
      </p:sp>
      <p:sp>
        <p:nvSpPr>
          <p:cNvPr id="58" name="燕尾形 57">
            <a:extLst>
              <a:ext uri="{FF2B5EF4-FFF2-40B4-BE49-F238E27FC236}">
                <a16:creationId xmlns="" xmlns:a16="http://schemas.microsoft.com/office/drawing/2014/main" id="{CC575594-A476-D94A-B584-EBD2C42B9145}"/>
              </a:ext>
            </a:extLst>
          </p:cNvPr>
          <p:cNvSpPr/>
          <p:nvPr/>
        </p:nvSpPr>
        <p:spPr>
          <a:xfrm>
            <a:off x="6436850" y="1188342"/>
            <a:ext cx="145965"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kumimoji="1" lang="zh-CN" altLang="en-US">
              <a:solidFill>
                <a:schemeClr val="tx1"/>
              </a:solidFill>
            </a:endParaRPr>
          </a:p>
        </p:txBody>
      </p:sp>
      <p:sp>
        <p:nvSpPr>
          <p:cNvPr id="59" name="燕尾形 58">
            <a:extLst>
              <a:ext uri="{FF2B5EF4-FFF2-40B4-BE49-F238E27FC236}">
                <a16:creationId xmlns="" xmlns:a16="http://schemas.microsoft.com/office/drawing/2014/main" id="{C97B184D-75D5-2A43-985F-64ADBDFA1980}"/>
              </a:ext>
            </a:extLst>
          </p:cNvPr>
          <p:cNvSpPr/>
          <p:nvPr/>
        </p:nvSpPr>
        <p:spPr>
          <a:xfrm>
            <a:off x="6436850" y="3075726"/>
            <a:ext cx="145965"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128895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2743315"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Low-</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emperature Welding</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8" name="TextBox 9">
            <a:extLst>
              <a:ext uri="{FF2B5EF4-FFF2-40B4-BE49-F238E27FC236}">
                <a16:creationId xmlns="" xmlns:a16="http://schemas.microsoft.com/office/drawing/2014/main" id="{2BFB8E40-2639-1D4B-980E-42C3F5AFB22C}"/>
              </a:ext>
            </a:extLst>
          </p:cNvPr>
          <p:cNvSpPr txBox="1"/>
          <p:nvPr/>
        </p:nvSpPr>
        <p:spPr>
          <a:xfrm>
            <a:off x="1060316" y="992203"/>
            <a:ext cx="3955821" cy="215444"/>
          </a:xfrm>
          <a:prstGeom prst="rect">
            <a:avLst/>
          </a:prstGeom>
          <a:noFill/>
        </p:spPr>
        <p:txBody>
          <a:bodyPr wrap="square" rtlCol="0">
            <a:spAutoFit/>
          </a:bodyPr>
          <a:lstStyle/>
          <a:p>
            <a:r>
              <a:rPr lang="en-US" altLang="zh-CN" sz="800" b="1" dirty="0">
                <a:solidFill>
                  <a:schemeClr val="bg1"/>
                </a:solidFill>
                <a:latin typeface="Arial" panose="020B0604020202020204" pitchFamily="34" charset="0"/>
                <a:ea typeface="微软雅黑" panose="020B0503020204020204" pitchFamily="34" charset="-122"/>
                <a:cs typeface="Arial" panose="020B0604020202020204" pitchFamily="34" charset="0"/>
              </a:rPr>
              <a:t>Process of HJT Low Temperature Welding VS. PERC cell Traditional Welding</a:t>
            </a:r>
          </a:p>
        </p:txBody>
      </p:sp>
      <p:pic>
        <p:nvPicPr>
          <p:cNvPr id="23" name="Picture 3">
            <a:extLst>
              <a:ext uri="{FF2B5EF4-FFF2-40B4-BE49-F238E27FC236}">
                <a16:creationId xmlns="" xmlns:a16="http://schemas.microsoft.com/office/drawing/2014/main" id="{1C13FE9E-10AE-DE44-818D-31D29C17CE4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24533" y="3040848"/>
            <a:ext cx="640273" cy="113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 xmlns:a16="http://schemas.microsoft.com/office/drawing/2014/main" id="{0451E76C-16B6-EA40-8B85-83A5B21D9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61443" y="2149713"/>
            <a:ext cx="828246" cy="48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18">
            <a:extLst>
              <a:ext uri="{FF2B5EF4-FFF2-40B4-BE49-F238E27FC236}">
                <a16:creationId xmlns="" xmlns:a16="http://schemas.microsoft.com/office/drawing/2014/main" id="{2BD69A52-5DD7-B241-9195-53395F7EA3CF}"/>
              </a:ext>
            </a:extLst>
          </p:cNvPr>
          <p:cNvSpPr txBox="1"/>
          <p:nvPr/>
        </p:nvSpPr>
        <p:spPr>
          <a:xfrm>
            <a:off x="2459063" y="2449455"/>
            <a:ext cx="829361" cy="415498"/>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700" b="1" dirty="0">
                <a:latin typeface="Arial" panose="020B0604020202020204" pitchFamily="34" charset="0"/>
                <a:ea typeface="微软雅黑" panose="020B0503020204020204" pitchFamily="34" charset="-122"/>
                <a:cs typeface="Arial" panose="020B0604020202020204" pitchFamily="34" charset="0"/>
              </a:rPr>
              <a:t>Round wire welding (Tin-Lead-Bismuth)</a:t>
            </a:r>
          </a:p>
        </p:txBody>
      </p:sp>
      <p:pic>
        <p:nvPicPr>
          <p:cNvPr id="26" name="Picture 4">
            <a:extLst>
              <a:ext uri="{FF2B5EF4-FFF2-40B4-BE49-F238E27FC236}">
                <a16:creationId xmlns="" xmlns:a16="http://schemas.microsoft.com/office/drawing/2014/main" id="{4C4C88B3-0E66-FE4C-AA12-233C1475DE7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59039" y="1386488"/>
            <a:ext cx="837060" cy="63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1">
            <a:extLst>
              <a:ext uri="{FF2B5EF4-FFF2-40B4-BE49-F238E27FC236}">
                <a16:creationId xmlns="" xmlns:a16="http://schemas.microsoft.com/office/drawing/2014/main" id="{6B65AE1B-B210-4A4F-BF91-82CF5105167B}"/>
              </a:ext>
            </a:extLst>
          </p:cNvPr>
          <p:cNvSpPr txBox="1"/>
          <p:nvPr/>
        </p:nvSpPr>
        <p:spPr>
          <a:xfrm>
            <a:off x="2147193" y="1805508"/>
            <a:ext cx="252585" cy="400110"/>
          </a:xfrm>
          <a:prstGeom prst="rect">
            <a:avLst/>
          </a:prstGeom>
          <a:noFill/>
        </p:spPr>
        <p:txBody>
          <a:bodyPr wrap="square" rtlCol="0">
            <a:spAutoFit/>
          </a:bodyPr>
          <a:lstStyle/>
          <a:p>
            <a:pPr algn="ctr"/>
            <a:r>
              <a:rPr lang="en-US" altLang="zh-CN" sz="2000" b="1" dirty="0">
                <a:solidFill>
                  <a:schemeClr val="bg1"/>
                </a:solidFill>
                <a:latin typeface="Microsoft YaHei" charset="0"/>
                <a:ea typeface="Microsoft YaHei" charset="0"/>
                <a:cs typeface="Microsoft YaHei" charset="0"/>
              </a:rPr>
              <a:t>+</a:t>
            </a:r>
            <a:endParaRPr lang="zh-CN" altLang="en-US" sz="2000" b="1" dirty="0">
              <a:solidFill>
                <a:schemeClr val="bg1"/>
              </a:solidFill>
              <a:latin typeface="Microsoft YaHei" charset="0"/>
              <a:ea typeface="Microsoft YaHei" charset="0"/>
              <a:cs typeface="Microsoft YaHei" charset="0"/>
            </a:endParaRPr>
          </a:p>
        </p:txBody>
      </p:sp>
      <p:cxnSp>
        <p:nvCxnSpPr>
          <p:cNvPr id="29" name="直接箭头连接符 24">
            <a:extLst>
              <a:ext uri="{FF2B5EF4-FFF2-40B4-BE49-F238E27FC236}">
                <a16:creationId xmlns="" xmlns:a16="http://schemas.microsoft.com/office/drawing/2014/main" id="{646D5C55-CDD2-774C-B7E6-A98D644480B0}"/>
              </a:ext>
            </a:extLst>
          </p:cNvPr>
          <p:cNvCxnSpPr/>
          <p:nvPr/>
        </p:nvCxnSpPr>
        <p:spPr>
          <a:xfrm>
            <a:off x="3317699" y="2074708"/>
            <a:ext cx="7528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5">
            <a:extLst>
              <a:ext uri="{FF2B5EF4-FFF2-40B4-BE49-F238E27FC236}">
                <a16:creationId xmlns="" xmlns:a16="http://schemas.microsoft.com/office/drawing/2014/main" id="{4D8DB418-09B7-6F43-8A5E-4623DC7E1F8B}"/>
              </a:ext>
            </a:extLst>
          </p:cNvPr>
          <p:cNvSpPr txBox="1"/>
          <p:nvPr/>
        </p:nvSpPr>
        <p:spPr>
          <a:xfrm>
            <a:off x="3348903" y="1609394"/>
            <a:ext cx="642542" cy="415498"/>
          </a:xfrm>
          <a:prstGeom prst="rect">
            <a:avLst/>
          </a:prstGeom>
          <a:noFill/>
        </p:spPr>
        <p:txBody>
          <a:bodyPr wrap="square" rtlCol="0">
            <a:spAutoFit/>
          </a:bodyPr>
          <a:lstStyle/>
          <a:p>
            <a:pPr algn="ctr"/>
            <a:r>
              <a:rPr lang="en-US" altLang="zh-CN" sz="1050" b="1" dirty="0">
                <a:solidFill>
                  <a:schemeClr val="bg1"/>
                </a:solidFill>
                <a:latin typeface="Arial" panose="020B0604020202020204" pitchFamily="34" charset="0"/>
                <a:ea typeface="Microsoft YaHei" charset="0"/>
                <a:cs typeface="Arial" panose="020B0604020202020204" pitchFamily="34" charset="0"/>
              </a:rPr>
              <a:t>165-190</a:t>
            </a:r>
            <a:r>
              <a:rPr lang="zh-CN" altLang="en-US" sz="1050" b="1" dirty="0">
                <a:solidFill>
                  <a:schemeClr val="bg1"/>
                </a:solidFill>
                <a:latin typeface="Arial" panose="020B0604020202020204" pitchFamily="34" charset="0"/>
                <a:ea typeface="Microsoft YaHei" charset="0"/>
                <a:cs typeface="Arial" panose="020B0604020202020204" pitchFamily="34" charset="0"/>
              </a:rPr>
              <a:t>℃</a:t>
            </a:r>
          </a:p>
        </p:txBody>
      </p:sp>
      <p:sp>
        <p:nvSpPr>
          <p:cNvPr id="31" name="TextBox 27">
            <a:extLst>
              <a:ext uri="{FF2B5EF4-FFF2-40B4-BE49-F238E27FC236}">
                <a16:creationId xmlns="" xmlns:a16="http://schemas.microsoft.com/office/drawing/2014/main" id="{69FA75D4-4243-C54B-8693-314B91294A5D}"/>
              </a:ext>
            </a:extLst>
          </p:cNvPr>
          <p:cNvSpPr txBox="1"/>
          <p:nvPr/>
        </p:nvSpPr>
        <p:spPr>
          <a:xfrm>
            <a:off x="3348732" y="2110280"/>
            <a:ext cx="642542" cy="215444"/>
          </a:xfrm>
          <a:prstGeom prst="rect">
            <a:avLst/>
          </a:prstGeom>
          <a:noFill/>
        </p:spPr>
        <p:txBody>
          <a:bodyPr wrap="square" rtlCol="0">
            <a:spAutoFit/>
          </a:bodyPr>
          <a:lstStyle/>
          <a:p>
            <a:pPr algn="ctr"/>
            <a:r>
              <a:rPr lang="zh-CN" alt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rPr>
              <a:t>Welding  </a:t>
            </a:r>
          </a:p>
        </p:txBody>
      </p:sp>
      <p:sp>
        <p:nvSpPr>
          <p:cNvPr id="32" name="TextBox 29">
            <a:extLst>
              <a:ext uri="{FF2B5EF4-FFF2-40B4-BE49-F238E27FC236}">
                <a16:creationId xmlns="" xmlns:a16="http://schemas.microsoft.com/office/drawing/2014/main" id="{17823CC0-829F-2648-B1FB-2FA1F169F176}"/>
              </a:ext>
            </a:extLst>
          </p:cNvPr>
          <p:cNvSpPr txBox="1"/>
          <p:nvPr/>
        </p:nvSpPr>
        <p:spPr>
          <a:xfrm>
            <a:off x="2459039" y="1815575"/>
            <a:ext cx="829259" cy="415498"/>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zh-CN" altLang="en-US" sz="700" b="1" dirty="0">
                <a:solidFill>
                  <a:srgbClr val="FF0000"/>
                </a:solidFill>
                <a:latin typeface="Arial" panose="020B0604020202020204" pitchFamily="34" charset="0"/>
                <a:ea typeface="微软雅黑" panose="020B0503020204020204" pitchFamily="34" charset="-122"/>
                <a:cs typeface="Arial" panose="020B0604020202020204" pitchFamily="34" charset="0"/>
              </a:rPr>
              <a:t>Low-temperature welding flux </a:t>
            </a:r>
          </a:p>
        </p:txBody>
      </p:sp>
      <p:sp>
        <p:nvSpPr>
          <p:cNvPr id="34" name="TextBox 32">
            <a:extLst>
              <a:ext uri="{FF2B5EF4-FFF2-40B4-BE49-F238E27FC236}">
                <a16:creationId xmlns="" xmlns:a16="http://schemas.microsoft.com/office/drawing/2014/main" id="{240F1763-C33E-9B48-9126-147F183F6A1F}"/>
              </a:ext>
            </a:extLst>
          </p:cNvPr>
          <p:cNvSpPr txBox="1"/>
          <p:nvPr/>
        </p:nvSpPr>
        <p:spPr>
          <a:xfrm>
            <a:off x="1182026" y="2463702"/>
            <a:ext cx="889315" cy="230832"/>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900" b="1" dirty="0">
                <a:latin typeface="Arial" panose="020B0604020202020204" pitchFamily="34" charset="0"/>
                <a:ea typeface="微软雅黑" panose="020B0503020204020204" pitchFamily="34" charset="-122"/>
                <a:cs typeface="Arial" panose="020B0604020202020204" pitchFamily="34" charset="0"/>
              </a:rPr>
              <a:t>HJT cell</a:t>
            </a:r>
            <a:endParaRPr lang="zh-CN" altLang="en-US" sz="900" b="1" dirty="0">
              <a:latin typeface="Arial" panose="020B0604020202020204" pitchFamily="34" charset="0"/>
              <a:ea typeface="微软雅黑" panose="020B0503020204020204" pitchFamily="34" charset="-122"/>
              <a:cs typeface="Arial" panose="020B0604020202020204" pitchFamily="34" charset="0"/>
            </a:endParaRPr>
          </a:p>
        </p:txBody>
      </p:sp>
      <p:pic>
        <p:nvPicPr>
          <p:cNvPr id="35" name="Picture 3">
            <a:extLst>
              <a:ext uri="{FF2B5EF4-FFF2-40B4-BE49-F238E27FC236}">
                <a16:creationId xmlns="" xmlns:a16="http://schemas.microsoft.com/office/drawing/2014/main" id="{D09E7413-8C77-1440-8E2F-07229F0FAF4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22906" y="1391863"/>
            <a:ext cx="640273" cy="113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5">
            <a:extLst>
              <a:ext uri="{FF2B5EF4-FFF2-40B4-BE49-F238E27FC236}">
                <a16:creationId xmlns="" xmlns:a16="http://schemas.microsoft.com/office/drawing/2014/main" id="{E0E47C7F-4350-6042-88BC-9DF80B987513}"/>
              </a:ext>
            </a:extLst>
          </p:cNvPr>
          <p:cNvSpPr txBox="1"/>
          <p:nvPr/>
        </p:nvSpPr>
        <p:spPr>
          <a:xfrm>
            <a:off x="1215379" y="4091354"/>
            <a:ext cx="855962" cy="230832"/>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900" b="1" dirty="0">
                <a:latin typeface="Arial" panose="020B0604020202020204" pitchFamily="34" charset="0"/>
                <a:ea typeface="微软雅黑" panose="020B0503020204020204" pitchFamily="34" charset="-122"/>
                <a:cs typeface="Arial" panose="020B0604020202020204" pitchFamily="34" charset="0"/>
              </a:rPr>
              <a:t>Perc Cell</a:t>
            </a:r>
            <a:endParaRPr lang="zh-CN" altLang="en-US" sz="900" b="1" dirty="0">
              <a:latin typeface="Arial" panose="020B0604020202020204" pitchFamily="34" charset="0"/>
              <a:ea typeface="微软雅黑" panose="020B0503020204020204" pitchFamily="34" charset="-122"/>
              <a:cs typeface="Arial" panose="020B0604020202020204" pitchFamily="34" charset="0"/>
            </a:endParaRPr>
          </a:p>
        </p:txBody>
      </p:sp>
      <p:sp>
        <p:nvSpPr>
          <p:cNvPr id="38" name="TextBox 36">
            <a:extLst>
              <a:ext uri="{FF2B5EF4-FFF2-40B4-BE49-F238E27FC236}">
                <a16:creationId xmlns="" xmlns:a16="http://schemas.microsoft.com/office/drawing/2014/main" id="{953F4639-CBB6-1042-A616-83899B80990E}"/>
              </a:ext>
            </a:extLst>
          </p:cNvPr>
          <p:cNvSpPr txBox="1"/>
          <p:nvPr/>
        </p:nvSpPr>
        <p:spPr>
          <a:xfrm>
            <a:off x="4122906" y="2240989"/>
            <a:ext cx="640273" cy="630942"/>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700" b="1" dirty="0">
                <a:latin typeface="Arial" panose="020B0604020202020204" pitchFamily="34" charset="0"/>
                <a:ea typeface="微软雅黑" panose="020B0503020204020204" pitchFamily="34" charset="-122"/>
                <a:cs typeface="Arial" panose="020B0604020202020204" pitchFamily="34" charset="0"/>
              </a:rPr>
              <a:t>HJT Bifacial Double Glass Module</a:t>
            </a:r>
          </a:p>
        </p:txBody>
      </p:sp>
      <p:pic>
        <p:nvPicPr>
          <p:cNvPr id="39" name="Picture 2">
            <a:extLst>
              <a:ext uri="{FF2B5EF4-FFF2-40B4-BE49-F238E27FC236}">
                <a16:creationId xmlns="" xmlns:a16="http://schemas.microsoft.com/office/drawing/2014/main" id="{D346C1B2-5798-8B41-8E0F-421A11E75F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0313" y="3772326"/>
            <a:ext cx="827458" cy="49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8">
            <a:extLst>
              <a:ext uri="{FF2B5EF4-FFF2-40B4-BE49-F238E27FC236}">
                <a16:creationId xmlns="" xmlns:a16="http://schemas.microsoft.com/office/drawing/2014/main" id="{52D94CEA-D30C-8E40-9347-8F6D10267625}"/>
              </a:ext>
            </a:extLst>
          </p:cNvPr>
          <p:cNvSpPr txBox="1"/>
          <p:nvPr/>
        </p:nvSpPr>
        <p:spPr>
          <a:xfrm>
            <a:off x="2451843" y="4089164"/>
            <a:ext cx="820852" cy="415498"/>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700" b="1" dirty="0">
                <a:latin typeface="Arial" panose="020B0604020202020204" pitchFamily="34" charset="0"/>
                <a:ea typeface="微软雅黑" panose="020B0503020204020204" pitchFamily="34" charset="-122"/>
                <a:cs typeface="Arial" panose="020B0604020202020204" pitchFamily="34" charset="0"/>
              </a:rPr>
              <a:t>Round wire welding strip(Tin-Lead)</a:t>
            </a:r>
          </a:p>
        </p:txBody>
      </p:sp>
      <p:pic>
        <p:nvPicPr>
          <p:cNvPr id="41" name="Picture 4">
            <a:extLst>
              <a:ext uri="{FF2B5EF4-FFF2-40B4-BE49-F238E27FC236}">
                <a16:creationId xmlns="" xmlns:a16="http://schemas.microsoft.com/office/drawing/2014/main" id="{E514B420-9D7E-7142-AB10-D9B957295B4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45789" y="3040720"/>
            <a:ext cx="842509" cy="63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0">
            <a:extLst>
              <a:ext uri="{FF2B5EF4-FFF2-40B4-BE49-F238E27FC236}">
                <a16:creationId xmlns="" xmlns:a16="http://schemas.microsoft.com/office/drawing/2014/main" id="{C290D78D-5E6E-5240-A1B6-90D8B1A2752C}"/>
              </a:ext>
            </a:extLst>
          </p:cNvPr>
          <p:cNvSpPr txBox="1"/>
          <p:nvPr/>
        </p:nvSpPr>
        <p:spPr>
          <a:xfrm>
            <a:off x="2445789" y="3477605"/>
            <a:ext cx="832175" cy="307777"/>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700" b="1" dirty="0">
                <a:latin typeface="Arial" panose="020B0604020202020204" pitchFamily="34" charset="0"/>
                <a:ea typeface="微软雅黑" panose="020B0503020204020204" pitchFamily="34" charset="-122"/>
                <a:cs typeface="Arial" panose="020B0604020202020204" pitchFamily="34" charset="0"/>
              </a:rPr>
              <a:t>MBB welding flux  </a:t>
            </a:r>
          </a:p>
        </p:txBody>
      </p:sp>
      <p:sp>
        <p:nvSpPr>
          <p:cNvPr id="43" name="TextBox 41">
            <a:extLst>
              <a:ext uri="{FF2B5EF4-FFF2-40B4-BE49-F238E27FC236}">
                <a16:creationId xmlns="" xmlns:a16="http://schemas.microsoft.com/office/drawing/2014/main" id="{EA034B6B-7324-2547-B1DA-F806DBAD9A52}"/>
              </a:ext>
            </a:extLst>
          </p:cNvPr>
          <p:cNvSpPr txBox="1"/>
          <p:nvPr/>
        </p:nvSpPr>
        <p:spPr>
          <a:xfrm>
            <a:off x="2149916" y="3479179"/>
            <a:ext cx="252585" cy="400110"/>
          </a:xfrm>
          <a:prstGeom prst="rect">
            <a:avLst/>
          </a:prstGeom>
          <a:noFill/>
        </p:spPr>
        <p:txBody>
          <a:bodyPr wrap="square" rtlCol="0">
            <a:spAutoFit/>
          </a:bodyPr>
          <a:lstStyle/>
          <a:p>
            <a:pPr algn="ctr"/>
            <a:r>
              <a:rPr lang="en-US" altLang="zh-CN" sz="2000" b="1" dirty="0">
                <a:solidFill>
                  <a:schemeClr val="bg1"/>
                </a:solidFill>
                <a:latin typeface="Microsoft YaHei" charset="0"/>
                <a:ea typeface="Microsoft YaHei" charset="0"/>
                <a:cs typeface="Microsoft YaHei" charset="0"/>
              </a:rPr>
              <a:t>+</a:t>
            </a:r>
            <a:endParaRPr lang="zh-CN" altLang="en-US" sz="2000" b="1" dirty="0">
              <a:solidFill>
                <a:schemeClr val="bg1"/>
              </a:solidFill>
              <a:latin typeface="Microsoft YaHei" charset="0"/>
              <a:ea typeface="Microsoft YaHei" charset="0"/>
              <a:cs typeface="Microsoft YaHei" charset="0"/>
            </a:endParaRPr>
          </a:p>
        </p:txBody>
      </p:sp>
      <p:cxnSp>
        <p:nvCxnSpPr>
          <p:cNvPr id="44" name="直接箭头连接符 42">
            <a:extLst>
              <a:ext uri="{FF2B5EF4-FFF2-40B4-BE49-F238E27FC236}">
                <a16:creationId xmlns="" xmlns:a16="http://schemas.microsoft.com/office/drawing/2014/main" id="{4A083007-22AA-7F49-8512-0FD942FBB2A9}"/>
              </a:ext>
            </a:extLst>
          </p:cNvPr>
          <p:cNvCxnSpPr/>
          <p:nvPr/>
        </p:nvCxnSpPr>
        <p:spPr>
          <a:xfrm>
            <a:off x="3320421" y="3557508"/>
            <a:ext cx="7528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3">
            <a:extLst>
              <a:ext uri="{FF2B5EF4-FFF2-40B4-BE49-F238E27FC236}">
                <a16:creationId xmlns="" xmlns:a16="http://schemas.microsoft.com/office/drawing/2014/main" id="{25858E11-58D8-9D4D-B5C9-0A91B5F9670E}"/>
              </a:ext>
            </a:extLst>
          </p:cNvPr>
          <p:cNvSpPr txBox="1"/>
          <p:nvPr/>
        </p:nvSpPr>
        <p:spPr>
          <a:xfrm>
            <a:off x="3359426" y="3115440"/>
            <a:ext cx="642542" cy="415498"/>
          </a:xfrm>
          <a:prstGeom prst="rect">
            <a:avLst/>
          </a:prstGeom>
          <a:noFill/>
        </p:spPr>
        <p:txBody>
          <a:bodyPr wrap="square" rtlCol="0">
            <a:spAutoFit/>
          </a:bodyPr>
          <a:lstStyle/>
          <a:p>
            <a:pPr algn="ctr"/>
            <a:r>
              <a:rPr lang="en-US" altLang="zh-CN" sz="1050" b="1" dirty="0">
                <a:solidFill>
                  <a:schemeClr val="bg1"/>
                </a:solidFill>
                <a:latin typeface="Arial" panose="020B0604020202020204" pitchFamily="34" charset="0"/>
                <a:ea typeface="Microsoft YaHei" charset="0"/>
                <a:cs typeface="Arial" panose="020B0604020202020204" pitchFamily="34" charset="0"/>
              </a:rPr>
              <a:t>210-230</a:t>
            </a:r>
            <a:r>
              <a:rPr lang="zh-CN" altLang="en-US" sz="1050" b="1" dirty="0">
                <a:solidFill>
                  <a:schemeClr val="bg1"/>
                </a:solidFill>
                <a:latin typeface="Arial" panose="020B0604020202020204" pitchFamily="34" charset="0"/>
                <a:ea typeface="Microsoft YaHei" charset="0"/>
                <a:cs typeface="Arial" panose="020B0604020202020204" pitchFamily="34" charset="0"/>
              </a:rPr>
              <a:t>℃</a:t>
            </a:r>
          </a:p>
        </p:txBody>
      </p:sp>
      <p:sp>
        <p:nvSpPr>
          <p:cNvPr id="46" name="TextBox 44">
            <a:extLst>
              <a:ext uri="{FF2B5EF4-FFF2-40B4-BE49-F238E27FC236}">
                <a16:creationId xmlns="" xmlns:a16="http://schemas.microsoft.com/office/drawing/2014/main" id="{22F622C5-FCA0-7F41-8014-724229860F1D}"/>
              </a:ext>
            </a:extLst>
          </p:cNvPr>
          <p:cNvSpPr txBox="1"/>
          <p:nvPr/>
        </p:nvSpPr>
        <p:spPr>
          <a:xfrm>
            <a:off x="3351455" y="3600828"/>
            <a:ext cx="642542" cy="215444"/>
          </a:xfrm>
          <a:prstGeom prst="rect">
            <a:avLst/>
          </a:prstGeom>
          <a:noFill/>
        </p:spPr>
        <p:txBody>
          <a:bodyPr wrap="square" rtlCol="0">
            <a:spAutoFit/>
          </a:bodyPr>
          <a:lstStyle/>
          <a:p>
            <a:pPr algn="ctr"/>
            <a:r>
              <a:rPr lang="zh-CN" altLang="en-US" sz="800" b="1" dirty="0">
                <a:solidFill>
                  <a:schemeClr val="bg1"/>
                </a:solidFill>
                <a:latin typeface="Arial" panose="020B0604020202020204" pitchFamily="34" charset="0"/>
                <a:ea typeface="微软雅黑" panose="020B0503020204020204" pitchFamily="34" charset="-122"/>
                <a:cs typeface="Arial" panose="020B0604020202020204" pitchFamily="34" charset="0"/>
              </a:rPr>
              <a:t>Welding</a:t>
            </a:r>
            <a:endParaRPr lang="zh-CN" altLang="en-US" sz="800" b="1" dirty="0">
              <a:solidFill>
                <a:schemeClr val="bg1"/>
              </a:solidFill>
              <a:latin typeface="Arial" panose="020B0604020202020204" pitchFamily="34" charset="0"/>
              <a:ea typeface="Microsoft YaHei" charset="0"/>
              <a:cs typeface="Arial" panose="020B0604020202020204" pitchFamily="34" charset="0"/>
            </a:endParaRPr>
          </a:p>
        </p:txBody>
      </p:sp>
      <p:sp>
        <p:nvSpPr>
          <p:cNvPr id="47" name="TextBox 46">
            <a:extLst>
              <a:ext uri="{FF2B5EF4-FFF2-40B4-BE49-F238E27FC236}">
                <a16:creationId xmlns="" xmlns:a16="http://schemas.microsoft.com/office/drawing/2014/main" id="{04353851-4532-7F41-B07E-553FA215E635}"/>
              </a:ext>
            </a:extLst>
          </p:cNvPr>
          <p:cNvSpPr txBox="1"/>
          <p:nvPr/>
        </p:nvSpPr>
        <p:spPr>
          <a:xfrm>
            <a:off x="4121190" y="3862762"/>
            <a:ext cx="633186" cy="630942"/>
          </a:xfrm>
          <a:prstGeom prst="rect">
            <a:avLst/>
          </a:prstGeom>
          <a:solidFill>
            <a:schemeClr val="bg1"/>
          </a:solidFill>
          <a:ln>
            <a:solidFill>
              <a:schemeClr val="bg1"/>
            </a:solidFill>
          </a:ln>
        </p:spPr>
        <p:txBody>
          <a:bodyPr wrap="square" rtlCol="0">
            <a:spAutoFit/>
          </a:bodyPr>
          <a:lstStyle>
            <a:defPPr>
              <a:defRPr lang="zh-CN"/>
            </a:defPPr>
            <a:lvl1pPr algn="ctr">
              <a:defRPr sz="1400">
                <a:latin typeface="宋体" pitchFamily="2" charset="-122"/>
                <a:ea typeface="宋体" pitchFamily="2" charset="-122"/>
              </a:defRPr>
            </a:lvl1pPr>
          </a:lstStyle>
          <a:p>
            <a:r>
              <a:rPr lang="en-US" altLang="zh-CN" sz="700" b="1" dirty="0">
                <a:latin typeface="Arial" panose="020B0604020202020204" pitchFamily="34" charset="0"/>
                <a:ea typeface="微软雅黑" panose="020B0503020204020204" pitchFamily="34" charset="-122"/>
                <a:cs typeface="Arial" panose="020B0604020202020204" pitchFamily="34" charset="0"/>
              </a:rPr>
              <a:t>Perc </a:t>
            </a:r>
            <a:r>
              <a:rPr lang="zh-CN" altLang="en-US" sz="700" b="1" dirty="0">
                <a:latin typeface="Arial" panose="020B0604020202020204" pitchFamily="34" charset="0"/>
                <a:ea typeface="微软雅黑" panose="020B0503020204020204" pitchFamily="34" charset="-122"/>
                <a:cs typeface="Arial" panose="020B0604020202020204" pitchFamily="34" charset="0"/>
              </a:rPr>
              <a:t>Bifacial Double Glass Module</a:t>
            </a:r>
          </a:p>
        </p:txBody>
      </p:sp>
      <p:pic>
        <p:nvPicPr>
          <p:cNvPr id="5" name="图片 4">
            <a:extLst>
              <a:ext uri="{FF2B5EF4-FFF2-40B4-BE49-F238E27FC236}">
                <a16:creationId xmlns="" xmlns:a16="http://schemas.microsoft.com/office/drawing/2014/main" id="{BD984BAC-79CD-154F-A6BD-ACA042988762}"/>
              </a:ext>
            </a:extLst>
          </p:cNvPr>
          <p:cNvPicPr>
            <a:picLocks noChangeAspect="1"/>
          </p:cNvPicPr>
          <p:nvPr/>
        </p:nvPicPr>
        <p:blipFill>
          <a:blip r:embed="rId6"/>
          <a:stretch>
            <a:fillRect/>
          </a:stretch>
        </p:blipFill>
        <p:spPr>
          <a:xfrm>
            <a:off x="1037981" y="1387520"/>
            <a:ext cx="1177499" cy="1177499"/>
          </a:xfrm>
          <a:prstGeom prst="rect">
            <a:avLst/>
          </a:prstGeom>
        </p:spPr>
      </p:pic>
      <p:pic>
        <p:nvPicPr>
          <p:cNvPr id="7" name="图片 6">
            <a:extLst>
              <a:ext uri="{FF2B5EF4-FFF2-40B4-BE49-F238E27FC236}">
                <a16:creationId xmlns="" xmlns:a16="http://schemas.microsoft.com/office/drawing/2014/main" id="{B545F1C7-E4B3-1D42-B6D4-EF81FFFA1CCC}"/>
              </a:ext>
            </a:extLst>
          </p:cNvPr>
          <p:cNvPicPr>
            <a:picLocks noChangeAspect="1"/>
          </p:cNvPicPr>
          <p:nvPr/>
        </p:nvPicPr>
        <p:blipFill>
          <a:blip r:embed="rId7"/>
          <a:stretch>
            <a:fillRect/>
          </a:stretch>
        </p:blipFill>
        <p:spPr>
          <a:xfrm>
            <a:off x="1053431" y="3027898"/>
            <a:ext cx="1177499" cy="1163312"/>
          </a:xfrm>
          <a:prstGeom prst="rect">
            <a:avLst/>
          </a:prstGeom>
        </p:spPr>
      </p:pic>
      <p:sp>
        <p:nvSpPr>
          <p:cNvPr id="55" name="TextBox 9">
            <a:extLst>
              <a:ext uri="{FF2B5EF4-FFF2-40B4-BE49-F238E27FC236}">
                <a16:creationId xmlns="" xmlns:a16="http://schemas.microsoft.com/office/drawing/2014/main" id="{C62099CC-933C-1C4D-B543-C321AD786BAC}"/>
              </a:ext>
            </a:extLst>
          </p:cNvPr>
          <p:cNvSpPr txBox="1"/>
          <p:nvPr/>
        </p:nvSpPr>
        <p:spPr>
          <a:xfrm>
            <a:off x="5911712" y="1000912"/>
            <a:ext cx="2099265" cy="338554"/>
          </a:xfrm>
          <a:prstGeom prst="rect">
            <a:avLst/>
          </a:prstGeom>
          <a:noFill/>
        </p:spPr>
        <p:txBody>
          <a:bodyPr wrap="square" rtlCol="0">
            <a:spAutoFit/>
          </a:bodyPr>
          <a:lstStyle/>
          <a:p>
            <a:pPr algn="ctr">
              <a:defRPr sz="1000" b="1" i="0" u="none" strike="noStrike" kern="1200" baseline="0">
                <a:solidFill>
                  <a:prstClr val="white"/>
                </a:solidFill>
                <a:latin typeface="Microsoft YaHei" charset="0"/>
                <a:ea typeface="Microsoft YaHei" charset="0"/>
                <a:cs typeface="Microsoft YaHei" charset="0"/>
              </a:defRPr>
            </a:pPr>
            <a:r>
              <a:rPr lang="en-US" altLang="zh-CN" sz="800" dirty="0">
                <a:latin typeface="Arial" panose="020B0604020202020204" pitchFamily="34" charset="0"/>
                <a:cs typeface="Arial" panose="020B0604020202020204" pitchFamily="34" charset="0"/>
              </a:rPr>
              <a:t>Reliability of HJT low-temperature welding VS. PERC welding</a:t>
            </a:r>
          </a:p>
        </p:txBody>
      </p:sp>
      <p:sp>
        <p:nvSpPr>
          <p:cNvPr id="57" name="TextBox 8">
            <a:extLst>
              <a:ext uri="{FF2B5EF4-FFF2-40B4-BE49-F238E27FC236}">
                <a16:creationId xmlns="" xmlns:a16="http://schemas.microsoft.com/office/drawing/2014/main" id="{E41C6036-1257-5B43-87DE-1B75D790CCBD}"/>
              </a:ext>
            </a:extLst>
          </p:cNvPr>
          <p:cNvSpPr txBox="1"/>
          <p:nvPr/>
        </p:nvSpPr>
        <p:spPr>
          <a:xfrm>
            <a:off x="5419159" y="3422251"/>
            <a:ext cx="2949778" cy="820285"/>
          </a:xfrm>
          <a:prstGeom prst="rect">
            <a:avLst/>
          </a:prstGeom>
          <a:noFill/>
        </p:spPr>
        <p:txBody>
          <a:bodyPr wrap="square" lIns="121917" tIns="60958" rIns="121917" bIns="60958" rtlCol="0">
            <a:spAutoFit/>
          </a:bodyPr>
          <a:lstStyle>
            <a:defPPr>
              <a:defRPr lang="zh-CN"/>
            </a:defPPr>
            <a:lvl1pPr marL="457189" indent="-457189">
              <a:buFont typeface="Wingdings" pitchFamily="2" charset="2"/>
              <a:buChar char="u"/>
              <a:defRPr sz="1600" b="1">
                <a:latin typeface="宋体" pitchFamily="2" charset="-122"/>
                <a:ea typeface="宋体" pitchFamily="2" charset="-122"/>
              </a:defRPr>
            </a:lvl1pPr>
          </a:lstStyle>
          <a:p>
            <a:pPr marL="0" indent="0" algn="just">
              <a:lnSpc>
                <a:spcPct val="150000"/>
              </a:lnSpc>
              <a:buNone/>
            </a:pPr>
            <a:r>
              <a:rPr lang="en-US" altLang="zh-CN" sz="1050" b="0" dirty="0">
                <a:solidFill>
                  <a:schemeClr val="bg1"/>
                </a:solidFill>
                <a:latin typeface="Arial" panose="020B0604020202020204" pitchFamily="34" charset="0"/>
                <a:ea typeface="微软雅黑" panose="020B0503020204020204" pitchFamily="34" charset="-122"/>
                <a:cs typeface="Arial" panose="020B0604020202020204" pitchFamily="34" charset="0"/>
              </a:rPr>
              <a:t>HJT cells are welded with low-temperature welding strip and welding flux.  Bring much lower damage for the cells.</a:t>
            </a:r>
          </a:p>
        </p:txBody>
      </p:sp>
      <p:sp>
        <p:nvSpPr>
          <p:cNvPr id="58" name="燕尾形 57">
            <a:extLst>
              <a:ext uri="{FF2B5EF4-FFF2-40B4-BE49-F238E27FC236}">
                <a16:creationId xmlns="" xmlns:a16="http://schemas.microsoft.com/office/drawing/2014/main" id="{3EC094FC-E83F-7648-8A34-2030FB1428C0}"/>
              </a:ext>
            </a:extLst>
          </p:cNvPr>
          <p:cNvSpPr/>
          <p:nvPr/>
        </p:nvSpPr>
        <p:spPr>
          <a:xfrm>
            <a:off x="5263008" y="3547258"/>
            <a:ext cx="156151" cy="156150"/>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4" name="图片 3">
            <a:extLst>
              <a:ext uri="{FF2B5EF4-FFF2-40B4-BE49-F238E27FC236}">
                <a16:creationId xmlns="" xmlns:a16="http://schemas.microsoft.com/office/drawing/2014/main" id="{DE539823-AB1D-B845-A29B-96D24F013E7B}"/>
              </a:ext>
            </a:extLst>
          </p:cNvPr>
          <p:cNvPicPr>
            <a:picLocks noChangeAspect="1"/>
          </p:cNvPicPr>
          <p:nvPr/>
        </p:nvPicPr>
        <p:blipFill>
          <a:blip r:embed="rId8"/>
          <a:stretch>
            <a:fillRect/>
          </a:stretch>
        </p:blipFill>
        <p:spPr>
          <a:xfrm>
            <a:off x="5538832" y="1592943"/>
            <a:ext cx="2788100" cy="1620520"/>
          </a:xfrm>
          <a:prstGeom prst="rect">
            <a:avLst/>
          </a:prstGeom>
        </p:spPr>
      </p:pic>
    </p:spTree>
    <p:extLst>
      <p:ext uri="{BB962C8B-B14F-4D97-AF65-F5344CB8AC3E}">
        <p14:creationId xmlns:p14="http://schemas.microsoft.com/office/powerpoint/2010/main" val="217901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4606517"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Technical Characteristics of Shingled Module</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 xmlns:a16="http://schemas.microsoft.com/office/drawing/2014/main" id="{FBCB13C2-93CE-294D-9AF2-59D5808689F7}"/>
              </a:ext>
            </a:extLst>
          </p:cNvPr>
          <p:cNvSpPr txBox="1"/>
          <p:nvPr/>
        </p:nvSpPr>
        <p:spPr>
          <a:xfrm>
            <a:off x="5739635" y="1656467"/>
            <a:ext cx="2839452" cy="1838388"/>
          </a:xfrm>
          <a:prstGeom prst="rect">
            <a:avLst/>
          </a:prstGeom>
          <a:noFill/>
        </p:spPr>
        <p:txBody>
          <a:bodyPr wrap="square" rtlCol="0">
            <a:spAutoFit/>
          </a:bodyPr>
          <a:lstStyle/>
          <a:p>
            <a:pPr algn="just">
              <a:lnSpc>
                <a:spcPct val="150000"/>
              </a:lnSpc>
            </a:pPr>
            <a:r>
              <a:rPr lang="en-US" altLang="zh-CN" sz="1100" dirty="0" err="1">
                <a:solidFill>
                  <a:schemeClr val="bg1"/>
                </a:solidFill>
                <a:latin typeface="Arial" panose="020B0604020202020204" pitchFamily="34" charset="0"/>
                <a:ea typeface="微软雅黑" panose="020B0503020204020204" pitchFamily="34" charset="-122"/>
                <a:cs typeface="Arial" panose="020B0604020202020204" pitchFamily="34" charset="0"/>
              </a:rPr>
              <a:t>Akcome's</a:t>
            </a:r>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 stack welding technology uses the lamination solution after slicing to eliminate the internal cell gap, maximize the light receiving area of the module, and increase the module conversion efficiency by 1% over conventional multi-master grid products.</a:t>
            </a:r>
          </a:p>
        </p:txBody>
      </p:sp>
      <p:sp>
        <p:nvSpPr>
          <p:cNvPr id="67" name="燕尾形 66">
            <a:extLst>
              <a:ext uri="{FF2B5EF4-FFF2-40B4-BE49-F238E27FC236}">
                <a16:creationId xmlns="" xmlns:a16="http://schemas.microsoft.com/office/drawing/2014/main" id="{FF3144C0-A1E0-184E-9029-6927DC8EFCB3}"/>
              </a:ext>
            </a:extLst>
          </p:cNvPr>
          <p:cNvSpPr/>
          <p:nvPr/>
        </p:nvSpPr>
        <p:spPr>
          <a:xfrm>
            <a:off x="5567442" y="1749684"/>
            <a:ext cx="156151" cy="156150"/>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pic>
        <p:nvPicPr>
          <p:cNvPr id="4" name="图片 3">
            <a:extLst>
              <a:ext uri="{FF2B5EF4-FFF2-40B4-BE49-F238E27FC236}">
                <a16:creationId xmlns="" xmlns:a16="http://schemas.microsoft.com/office/drawing/2014/main" id="{B7097C65-BF22-C942-A752-1CC5F4EEB100}"/>
              </a:ext>
            </a:extLst>
          </p:cNvPr>
          <p:cNvPicPr>
            <a:picLocks noChangeAspect="1"/>
          </p:cNvPicPr>
          <p:nvPr/>
        </p:nvPicPr>
        <p:blipFill>
          <a:blip r:embed="rId2"/>
          <a:stretch>
            <a:fillRect/>
          </a:stretch>
        </p:blipFill>
        <p:spPr>
          <a:xfrm>
            <a:off x="752384" y="1462134"/>
            <a:ext cx="4660900" cy="2184400"/>
          </a:xfrm>
          <a:prstGeom prst="rect">
            <a:avLst/>
          </a:prstGeom>
        </p:spPr>
      </p:pic>
    </p:spTree>
    <p:extLst>
      <p:ext uri="{BB962C8B-B14F-4D97-AF65-F5344CB8AC3E}">
        <p14:creationId xmlns:p14="http://schemas.microsoft.com/office/powerpoint/2010/main" val="333135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2853666"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Mounting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System</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Matching</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 xmlns:a16="http://schemas.microsoft.com/office/drawing/2014/main" id="{5F9E85AE-E611-6344-91ED-E910C8E1B983}"/>
              </a:ext>
            </a:extLst>
          </p:cNvPr>
          <p:cNvPicPr>
            <a:picLocks noChangeAspect="1"/>
          </p:cNvPicPr>
          <p:nvPr/>
        </p:nvPicPr>
        <p:blipFill>
          <a:blip r:embed="rId2"/>
          <a:stretch>
            <a:fillRect/>
          </a:stretch>
        </p:blipFill>
        <p:spPr>
          <a:xfrm>
            <a:off x="1247502" y="946851"/>
            <a:ext cx="3638005" cy="3606643"/>
          </a:xfrm>
          <a:prstGeom prst="rect">
            <a:avLst/>
          </a:prstGeom>
        </p:spPr>
      </p:pic>
      <p:sp>
        <p:nvSpPr>
          <p:cNvPr id="13" name="矩形 12">
            <a:extLst>
              <a:ext uri="{FF2B5EF4-FFF2-40B4-BE49-F238E27FC236}">
                <a16:creationId xmlns="" xmlns:a16="http://schemas.microsoft.com/office/drawing/2014/main" id="{33AF8114-FB82-3841-A431-8DA72B2F7C84}"/>
              </a:ext>
            </a:extLst>
          </p:cNvPr>
          <p:cNvSpPr/>
          <p:nvPr/>
        </p:nvSpPr>
        <p:spPr>
          <a:xfrm>
            <a:off x="5692442" y="1305601"/>
            <a:ext cx="3112676" cy="1883270"/>
          </a:xfrm>
          <a:prstGeom prst="rect">
            <a:avLst/>
          </a:prstGeom>
        </p:spPr>
        <p:txBody>
          <a:bodyPr wrap="square" lIns="91438" tIns="45719" rIns="91438" bIns="45719">
            <a:spAutoFit/>
          </a:bodyPr>
          <a:lstStyle/>
          <a:p>
            <a:pPr>
              <a:lnSpc>
                <a:spcPct val="200000"/>
              </a:lnSpc>
            </a:pPr>
            <a:r>
              <a:rPr sz="1200" b="1" dirty="0">
                <a:gradFill>
                  <a:gsLst>
                    <a:gs pos="0">
                      <a:srgbClr val="FFFFFF"/>
                    </a:gs>
                    <a:gs pos="100000">
                      <a:srgbClr val="00B0F0"/>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Multiple application</a:t>
            </a:r>
            <a:r>
              <a:rPr lang="en-US" altLang="zh-CN" sz="1200" b="1" dirty="0">
                <a:gradFill>
                  <a:gsLst>
                    <a:gs pos="0">
                      <a:srgbClr val="FFFFFF"/>
                    </a:gs>
                    <a:gs pos="100000">
                      <a:srgbClr val="00B0F0"/>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   </a:t>
            </a:r>
          </a:p>
          <a:p>
            <a:pPr>
              <a:lnSpc>
                <a:spcPct val="200000"/>
              </a:lnSpc>
            </a:pPr>
            <a:r>
              <a:rPr lang="en-US" altLang="zh-CN" sz="1200" b="1" dirty="0">
                <a:gradFill>
                  <a:gsLst>
                    <a:gs pos="0">
                      <a:srgbClr val="FFFFFF"/>
                    </a:gs>
                    <a:gs pos="100000">
                      <a:srgbClr val="00B0F0"/>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Efficiency improvements help reduce system costs                                                     </a:t>
            </a:r>
          </a:p>
          <a:p>
            <a:pPr>
              <a:lnSpc>
                <a:spcPct val="200000"/>
              </a:lnSpc>
            </a:pPr>
            <a:r>
              <a:rPr lang="zh-CN" altLang="en-US" sz="1200" b="1" dirty="0">
                <a:gradFill>
                  <a:gsLst>
                    <a:gs pos="0">
                      <a:srgbClr val="FFFFFF"/>
                    </a:gs>
                    <a:gs pos="100000">
                      <a:srgbClr val="00B0F0"/>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rPr>
              <a:t>Full range of mounting system solutions</a:t>
            </a:r>
          </a:p>
        </p:txBody>
      </p:sp>
      <p:pic>
        <p:nvPicPr>
          <p:cNvPr id="14" name="图片 13">
            <a:extLst>
              <a:ext uri="{FF2B5EF4-FFF2-40B4-BE49-F238E27FC236}">
                <a16:creationId xmlns="" xmlns:a16="http://schemas.microsoft.com/office/drawing/2014/main" id="{8C2F6957-A24B-DE4E-B462-701BBABF7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8588" y="1416117"/>
            <a:ext cx="320636" cy="255788"/>
          </a:xfrm>
          <a:prstGeom prst="rect">
            <a:avLst/>
          </a:prstGeom>
        </p:spPr>
      </p:pic>
      <p:pic>
        <p:nvPicPr>
          <p:cNvPr id="16" name="图片 15">
            <a:extLst>
              <a:ext uri="{FF2B5EF4-FFF2-40B4-BE49-F238E27FC236}">
                <a16:creationId xmlns="" xmlns:a16="http://schemas.microsoft.com/office/drawing/2014/main" id="{65094496-A9FD-D348-B22D-043B79617D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8588" y="1784339"/>
            <a:ext cx="320636" cy="255788"/>
          </a:xfrm>
          <a:prstGeom prst="rect">
            <a:avLst/>
          </a:prstGeom>
        </p:spPr>
      </p:pic>
      <p:pic>
        <p:nvPicPr>
          <p:cNvPr id="18" name="图片 17">
            <a:extLst>
              <a:ext uri="{FF2B5EF4-FFF2-40B4-BE49-F238E27FC236}">
                <a16:creationId xmlns="" xmlns:a16="http://schemas.microsoft.com/office/drawing/2014/main" id="{5EEEE913-8038-3B43-9579-718139AE77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8588" y="2520703"/>
            <a:ext cx="320636" cy="255788"/>
          </a:xfrm>
          <a:prstGeom prst="rect">
            <a:avLst/>
          </a:prstGeom>
        </p:spPr>
      </p:pic>
    </p:spTree>
    <p:extLst>
      <p:ext uri="{BB962C8B-B14F-4D97-AF65-F5344CB8AC3E}">
        <p14:creationId xmlns:p14="http://schemas.microsoft.com/office/powerpoint/2010/main" val="288304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2438360" cy="338554"/>
          </a:xfrm>
          <a:prstGeom prst="rect">
            <a:avLst/>
          </a:prstGeom>
          <a:noFill/>
        </p:spPr>
        <p:txBody>
          <a:bodyPr wrap="none" rtlCol="0">
            <a:spAutoFit/>
          </a:bodyPr>
          <a:lstStyle/>
          <a:p>
            <a:r>
              <a:rPr lang="en-US" altLang="zh-CN" sz="16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iPower</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Produc</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 </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Series</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extLst>
              <p:ext uri="{D42A27DB-BD31-4B8C-83A1-F6EECF244321}">
                <p14:modId xmlns:p14="http://schemas.microsoft.com/office/powerpoint/2010/main" val="3364752496"/>
              </p:ext>
            </p:extLst>
          </p:nvPr>
        </p:nvGraphicFramePr>
        <p:xfrm>
          <a:off x="486342" y="1011438"/>
          <a:ext cx="8388152" cy="3540247"/>
        </p:xfrm>
        <a:graphic>
          <a:graphicData uri="http://schemas.openxmlformats.org/drawingml/2006/table">
            <a:tbl>
              <a:tblPr/>
              <a:tblGrid>
                <a:gridCol w="953092"/>
                <a:gridCol w="757856"/>
                <a:gridCol w="828785"/>
                <a:gridCol w="1109197"/>
                <a:gridCol w="154204"/>
                <a:gridCol w="484503"/>
                <a:gridCol w="820103"/>
                <a:gridCol w="820103"/>
                <a:gridCol w="820103"/>
                <a:gridCol w="820103"/>
                <a:gridCol w="820103"/>
              </a:tblGrid>
              <a:tr h="404609">
                <a:tc>
                  <a:txBody>
                    <a:bodyPr/>
                    <a:lstStyle/>
                    <a:p>
                      <a:pPr algn="ctr" fontAlgn="ctr"/>
                      <a:r>
                        <a:rPr lang="en-US" altLang="zh-CN" sz="1200" b="1" i="0" u="none" strike="noStrike" dirty="0" smtClean="0">
                          <a:solidFill>
                            <a:schemeClr val="bg1"/>
                          </a:solidFill>
                          <a:effectLst/>
                          <a:latin typeface="微软雅黑" pitchFamily="34" charset="-122"/>
                          <a:ea typeface="微软雅黑" pitchFamily="34" charset="-122"/>
                        </a:rPr>
                        <a:t>Application Scenario</a:t>
                      </a:r>
                      <a:endParaRPr lang="zh-CN" altLang="en-US" sz="1200" b="1"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altLang="zh-CN" sz="1200" b="1" i="0" u="none" strike="noStrike" dirty="0" smtClean="0">
                          <a:solidFill>
                            <a:schemeClr val="bg1"/>
                          </a:solidFill>
                          <a:effectLst/>
                          <a:latin typeface="微软雅黑" pitchFamily="34" charset="-122"/>
                          <a:ea typeface="微软雅黑" pitchFamily="34" charset="-122"/>
                        </a:rPr>
                        <a:t>cell size</a:t>
                      </a:r>
                      <a:endParaRPr lang="zh-CN" altLang="en-US" sz="1200" b="1"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altLang="zh-CN" sz="1200" b="1" i="0" u="none" strike="noStrike" dirty="0" smtClean="0">
                          <a:solidFill>
                            <a:schemeClr val="bg1"/>
                          </a:solidFill>
                          <a:effectLst/>
                          <a:latin typeface="微软雅黑" pitchFamily="34" charset="-122"/>
                          <a:ea typeface="微软雅黑" pitchFamily="34" charset="-122"/>
                        </a:rPr>
                        <a:t> Layout </a:t>
                      </a:r>
                      <a:endParaRPr lang="zh-CN" altLang="en-US" sz="1200" b="1"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altLang="zh-CN" sz="1200" b="1" i="0" u="none" strike="noStrike" dirty="0" smtClean="0">
                          <a:solidFill>
                            <a:schemeClr val="bg1"/>
                          </a:solidFill>
                          <a:effectLst/>
                          <a:latin typeface="微软雅黑" pitchFamily="34" charset="-122"/>
                          <a:ea typeface="微软雅黑" pitchFamily="34" charset="-122"/>
                        </a:rPr>
                        <a:t>Component size</a:t>
                      </a:r>
                      <a:endParaRPr lang="zh-CN" altLang="en-US" sz="1200" b="1"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gridSpan="2">
                  <a:txBody>
                    <a:bodyPr/>
                    <a:lstStyle/>
                    <a:p>
                      <a:pPr marL="0" algn="ctr" defTabSz="685800" rtl="0" eaLnBrk="1" fontAlgn="ctr" latinLnBrk="0" hangingPunct="1"/>
                      <a:r>
                        <a:rPr lang="en-US" altLang="zh-CN" sz="1200" b="1" i="0" u="none" strike="noStrike" kern="1200" dirty="0" smtClean="0">
                          <a:solidFill>
                            <a:schemeClr val="bg1"/>
                          </a:solidFill>
                          <a:effectLst/>
                          <a:latin typeface="微软雅黑" pitchFamily="34" charset="-122"/>
                          <a:ea typeface="微软雅黑" pitchFamily="34" charset="-122"/>
                          <a:cs typeface="+mn-cs"/>
                        </a:rPr>
                        <a:t>Weight</a:t>
                      </a:r>
                      <a:endParaRPr lang="zh-CN" altLang="en-US" sz="1200" b="1"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hMerge="1">
                  <a:txBody>
                    <a:bodyPr/>
                    <a:lstStyle/>
                    <a:p>
                      <a:pPr marL="0" algn="ctr" defTabSz="685800" rtl="0" eaLnBrk="1" fontAlgn="ctr" latinLnBrk="0" hangingPunct="1"/>
                      <a:endParaRPr lang="zh-CN" altLang="en-US" sz="1200" b="1"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sz="1200" b="1" i="0" u="none" strike="noStrike" kern="1200" dirty="0">
                          <a:solidFill>
                            <a:schemeClr val="bg1"/>
                          </a:solidFill>
                          <a:effectLst/>
                          <a:latin typeface="微软雅黑" pitchFamily="34" charset="-122"/>
                          <a:ea typeface="微软雅黑" pitchFamily="34" charset="-122"/>
                          <a:cs typeface="+mn-cs"/>
                        </a:rPr>
                        <a:t>2021 Q4</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sz="1200" b="1" i="0" u="none" strike="noStrike" kern="1200" dirty="0">
                          <a:solidFill>
                            <a:schemeClr val="bg1"/>
                          </a:solidFill>
                          <a:effectLst/>
                          <a:latin typeface="微软雅黑" pitchFamily="34" charset="-122"/>
                          <a:ea typeface="微软雅黑" pitchFamily="34" charset="-122"/>
                          <a:cs typeface="+mn-cs"/>
                        </a:rPr>
                        <a:t>2022 Q1</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sz="1200" b="1" i="0" u="none" strike="noStrike" kern="1200" dirty="0">
                          <a:solidFill>
                            <a:schemeClr val="bg1"/>
                          </a:solidFill>
                          <a:effectLst/>
                          <a:latin typeface="微软雅黑" pitchFamily="34" charset="-122"/>
                          <a:ea typeface="微软雅黑" pitchFamily="34" charset="-122"/>
                          <a:cs typeface="+mn-cs"/>
                        </a:rPr>
                        <a:t>2022 Q2</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sz="1200" b="1" i="0" u="none" strike="noStrike" kern="1200" dirty="0">
                          <a:solidFill>
                            <a:schemeClr val="bg1"/>
                          </a:solidFill>
                          <a:effectLst/>
                          <a:latin typeface="微软雅黑" pitchFamily="34" charset="-122"/>
                          <a:ea typeface="微软雅黑" pitchFamily="34" charset="-122"/>
                          <a:cs typeface="+mn-cs"/>
                        </a:rPr>
                        <a:t>2022 Q3</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c>
                  <a:txBody>
                    <a:bodyPr/>
                    <a:lstStyle/>
                    <a:p>
                      <a:pPr algn="ctr" fontAlgn="ctr"/>
                      <a:r>
                        <a:rPr lang="en-US" sz="1200" b="1" i="0" u="none" strike="noStrike" kern="1200" dirty="0">
                          <a:solidFill>
                            <a:schemeClr val="bg1"/>
                          </a:solidFill>
                          <a:effectLst/>
                          <a:latin typeface="微软雅黑" pitchFamily="34" charset="-122"/>
                          <a:ea typeface="微软雅黑" pitchFamily="34" charset="-122"/>
                          <a:cs typeface="+mn-cs"/>
                        </a:rPr>
                        <a:t>2022 Q4</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70C0">
                        <a:alpha val="45882"/>
                      </a:srgbClr>
                    </a:solidFill>
                  </a:tcPr>
                </a:tc>
              </a:tr>
              <a:tr h="297280">
                <a:tc rowSpan="8">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ground power plants</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sz="1200" b="0" i="0" u="none" strike="noStrike" dirty="0" smtClean="0">
                          <a:solidFill>
                            <a:schemeClr val="bg1"/>
                          </a:solidFill>
                          <a:effectLst/>
                          <a:latin typeface="微软雅黑" pitchFamily="34" charset="-122"/>
                          <a:ea typeface="微软雅黑" pitchFamily="34" charset="-122"/>
                        </a:rPr>
                        <a:t>158.75mm</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chemeClr val="bg1"/>
                          </a:solidFill>
                          <a:effectLst/>
                          <a:latin typeface="微软雅黑" pitchFamily="34" charset="-122"/>
                          <a:ea typeface="微软雅黑" pitchFamily="34" charset="-122"/>
                        </a:rPr>
                        <a:t>60-pattern</a:t>
                      </a:r>
                      <a:endParaRPr lang="zh-CN" altLang="en-US" sz="1200" b="0" i="0" u="none" strike="noStrike" dirty="0" smtClean="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1714*1010*30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22.4</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360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360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365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365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370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endParaRPr lang="zh-CN" altLang="en-US"/>
                    </a:p>
                  </a:txBody>
                  <a:tcPr/>
                </a:tc>
                <a:tc vMerge="1">
                  <a:txBody>
                    <a:bodyPr/>
                    <a:lstStyle/>
                    <a:p>
                      <a:pPr algn="ctr" fontAlgn="ctr"/>
                      <a:endParaRPr lang="en-US" sz="1200" b="0" i="0" u="none" strike="noStrike" dirty="0">
                        <a:solidFill>
                          <a:srgbClr val="000000"/>
                        </a:solidFill>
                        <a:effectLst/>
                        <a:latin typeface="Arial Unicode M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chemeClr val="bg1"/>
                          </a:solidFill>
                          <a:effectLst/>
                          <a:latin typeface="微软雅黑" pitchFamily="34" charset="-122"/>
                          <a:ea typeface="微软雅黑" pitchFamily="34" charset="-122"/>
                        </a:rPr>
                        <a:t>72-pattern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2030*1010*30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26.8</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440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440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445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sz="1200" b="0" i="0" u="none" strike="noStrike" dirty="0" smtClean="0">
                          <a:solidFill>
                            <a:schemeClr val="bg1"/>
                          </a:solidFill>
                          <a:effectLst/>
                          <a:latin typeface="微软雅黑" pitchFamily="34" charset="-122"/>
                          <a:ea typeface="微软雅黑" pitchFamily="34" charset="-122"/>
                        </a:rPr>
                        <a:t>166mm</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60-pattern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1755</a:t>
                      </a:r>
                      <a:r>
                        <a:rPr lang="zh-CN" altLang="en-US" sz="1200" b="0" i="0" u="none" strike="noStrike" kern="1200" dirty="0" smtClean="0">
                          <a:solidFill>
                            <a:schemeClr val="bg1"/>
                          </a:solidFill>
                          <a:effectLst/>
                          <a:latin typeface="微软雅黑" pitchFamily="34" charset="-122"/>
                          <a:ea typeface="微软雅黑" pitchFamily="34" charset="-122"/>
                          <a:cs typeface="+mn-cs"/>
                        </a:rPr>
                        <a:t>*</a:t>
                      </a:r>
                      <a:r>
                        <a:rPr lang="en-US" altLang="zh-CN" sz="1200" b="0" i="0" u="none" strike="noStrike" kern="1200" dirty="0" smtClean="0">
                          <a:solidFill>
                            <a:schemeClr val="bg1"/>
                          </a:solidFill>
                          <a:effectLst/>
                          <a:latin typeface="微软雅黑" pitchFamily="34" charset="-122"/>
                          <a:ea typeface="微软雅黑" pitchFamily="34" charset="-122"/>
                          <a:cs typeface="+mn-cs"/>
                        </a:rPr>
                        <a:t>1038</a:t>
                      </a:r>
                      <a:r>
                        <a:rPr lang="zh-CN" altLang="en-US" sz="1200" b="0" i="0" u="none" strike="noStrike" kern="1200" dirty="0" smtClean="0">
                          <a:solidFill>
                            <a:schemeClr val="bg1"/>
                          </a:solidFill>
                          <a:effectLst/>
                          <a:latin typeface="微软雅黑" pitchFamily="34" charset="-122"/>
                          <a:ea typeface="微软雅黑" pitchFamily="34" charset="-122"/>
                          <a:cs typeface="+mn-cs"/>
                        </a:rPr>
                        <a:t>*</a:t>
                      </a:r>
                      <a:r>
                        <a:rPr lang="en-US" altLang="zh-CN" sz="1200" b="0" i="0" u="none" strike="noStrike" kern="1200" dirty="0" smtClean="0">
                          <a:solidFill>
                            <a:schemeClr val="bg1"/>
                          </a:solidFill>
                          <a:effectLst/>
                          <a:latin typeface="微软雅黑" pitchFamily="34" charset="-122"/>
                          <a:ea typeface="微软雅黑" pitchFamily="34" charset="-122"/>
                          <a:cs typeface="+mn-cs"/>
                        </a:rPr>
                        <a:t>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22.8</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395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395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400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400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405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endParaRPr lang="zh-CN" altLang="en-US"/>
                    </a:p>
                  </a:txBody>
                  <a:tcPr/>
                </a:tc>
                <a:tc vMerge="1">
                  <a:txBody>
                    <a:bodyPr/>
                    <a:lstStyle/>
                    <a:p>
                      <a:pPr algn="ctr" fontAlgn="ctr"/>
                      <a:endParaRPr lang="en-US" sz="1200" b="0" i="0" u="none" strike="noStrike" dirty="0">
                        <a:solidFill>
                          <a:srgbClr val="000000"/>
                        </a:solidFill>
                        <a:effectLst/>
                        <a:latin typeface="Arial Unicode M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chemeClr val="bg1"/>
                          </a:solidFill>
                          <a:effectLst/>
                          <a:latin typeface="微软雅黑" pitchFamily="34" charset="-122"/>
                          <a:ea typeface="微软雅黑" pitchFamily="34" charset="-122"/>
                        </a:rPr>
                        <a:t>72-pattern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2094</a:t>
                      </a:r>
                      <a:r>
                        <a:rPr lang="zh-CN" altLang="en-US" sz="1200" b="0" i="0" u="none" strike="noStrike" kern="1200" dirty="0" smtClean="0">
                          <a:solidFill>
                            <a:schemeClr val="bg1"/>
                          </a:solidFill>
                          <a:effectLst/>
                          <a:latin typeface="微软雅黑" pitchFamily="34" charset="-122"/>
                          <a:ea typeface="微软雅黑" pitchFamily="34" charset="-122"/>
                          <a:cs typeface="+mn-cs"/>
                        </a:rPr>
                        <a:t>*</a:t>
                      </a:r>
                      <a:r>
                        <a:rPr lang="en-US" altLang="zh-CN" sz="1200" b="0" i="0" u="none" strike="noStrike" kern="1200" dirty="0" smtClean="0">
                          <a:solidFill>
                            <a:schemeClr val="bg1"/>
                          </a:solidFill>
                          <a:effectLst/>
                          <a:latin typeface="微软雅黑" pitchFamily="34" charset="-122"/>
                          <a:ea typeface="微软雅黑" pitchFamily="34" charset="-122"/>
                          <a:cs typeface="+mn-cs"/>
                        </a:rPr>
                        <a:t>1038</a:t>
                      </a:r>
                      <a:r>
                        <a:rPr lang="zh-CN" altLang="en-US" sz="1200" b="0" i="0" u="none" strike="noStrike" kern="1200" dirty="0" smtClean="0">
                          <a:solidFill>
                            <a:schemeClr val="bg1"/>
                          </a:solidFill>
                          <a:effectLst/>
                          <a:latin typeface="微软雅黑" pitchFamily="34" charset="-122"/>
                          <a:ea typeface="微软雅黑" pitchFamily="34" charset="-122"/>
                          <a:cs typeface="+mn-cs"/>
                        </a:rPr>
                        <a:t>*</a:t>
                      </a:r>
                      <a:r>
                        <a:rPr lang="en-US" altLang="zh-CN" sz="1200" b="0" i="0" u="none" strike="noStrike" kern="1200" dirty="0" smtClean="0">
                          <a:solidFill>
                            <a:schemeClr val="bg1"/>
                          </a:solidFill>
                          <a:effectLst/>
                          <a:latin typeface="微软雅黑" pitchFamily="34" charset="-122"/>
                          <a:ea typeface="微软雅黑" pitchFamily="34" charset="-122"/>
                          <a:cs typeface="+mn-cs"/>
                        </a:rPr>
                        <a:t>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27.0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475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475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480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480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485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fontAlgn="ctr"/>
                      <a:r>
                        <a:rPr lang="en-US" sz="1200" b="0" i="0" u="none" strike="noStrike" dirty="0" smtClean="0">
                          <a:solidFill>
                            <a:schemeClr val="bg1"/>
                          </a:solidFill>
                          <a:effectLst/>
                          <a:latin typeface="微软雅黑" pitchFamily="34" charset="-122"/>
                          <a:ea typeface="微软雅黑" pitchFamily="34" charset="-122"/>
                        </a:rPr>
                        <a:t>210mm</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50-pattern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2187*1102*35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30.3</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endParaRPr lang="zh-CN" altLang="en-US"/>
                    </a:p>
                  </a:txBody>
                  <a:tcPr/>
                </a:tc>
                <a:tc v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55-pattern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2384*1096*35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32.6</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575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575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580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580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endParaRPr lang="zh-CN" altLang="en-US"/>
                    </a:p>
                  </a:txBody>
                  <a:tcPr/>
                </a:tc>
                <a:tc v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60-pattern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2172*1303*35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35.3</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vMerge="1">
                  <a:txBody>
                    <a:bodyPr/>
                    <a:lstStyle/>
                    <a:p>
                      <a:endParaRPr lang="zh-CN" altLang="en-US"/>
                    </a:p>
                  </a:txBody>
                  <a:tcPr/>
                </a:tc>
                <a:tc v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66-pattern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2384*1303*35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38.7</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685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685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690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690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02408">
                <a:tc gridSpan="1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685800" rtl="0" eaLnBrk="1" fontAlgn="ctr" latinLnBrk="0" hangingPunct="1"/>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r h="297280">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 distributed power plants</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smtClean="0">
                          <a:solidFill>
                            <a:schemeClr val="bg1"/>
                          </a:solidFill>
                          <a:effectLst/>
                          <a:latin typeface="微软雅黑" pitchFamily="34" charset="-122"/>
                          <a:ea typeface="微软雅黑" pitchFamily="34" charset="-122"/>
                        </a:rPr>
                        <a:t>210mm</a:t>
                      </a:r>
                      <a:endParaRPr lang="en-US" sz="1200" b="0" i="0" u="none" strike="noStrike" dirty="0">
                        <a:solidFill>
                          <a:schemeClr val="bg1"/>
                        </a:solidFill>
                        <a:effectLst/>
                        <a:latin typeface="微软雅黑" pitchFamily="34" charset="-122"/>
                        <a:ea typeface="微软雅黑" pitchFamily="34" charset="-122"/>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200" b="0" i="0" u="none" strike="noStrike" dirty="0" smtClean="0">
                          <a:solidFill>
                            <a:schemeClr val="bg1"/>
                          </a:solidFill>
                          <a:effectLst/>
                          <a:latin typeface="微软雅黑" pitchFamily="34" charset="-122"/>
                          <a:ea typeface="微软雅黑" pitchFamily="34" charset="-122"/>
                        </a:rPr>
                        <a:t>40-pattern</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1754*1096*30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marL="0" algn="ctr" defTabSz="685800" rtl="0" eaLnBrk="1" fontAlgn="ctr" latinLnBrk="0" hangingPunct="1"/>
                      <a:r>
                        <a:rPr lang="en-US" altLang="zh-CN" sz="1200" b="0" i="0" u="none" strike="noStrike" kern="1200" dirty="0">
                          <a:solidFill>
                            <a:schemeClr val="bg1"/>
                          </a:solidFill>
                          <a:effectLst/>
                          <a:latin typeface="微软雅黑" pitchFamily="34" charset="-122"/>
                          <a:ea typeface="微软雅黑" pitchFamily="34" charset="-122"/>
                          <a:cs typeface="+mn-cs"/>
                        </a:rPr>
                        <a:t>23.6</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zh-CN" altLang="en-US" sz="1200" b="0" i="0" u="none" strike="noStrike" kern="1200" dirty="0">
                          <a:solidFill>
                            <a:schemeClr val="bg1"/>
                          </a:solidFill>
                          <a:effectLst/>
                          <a:latin typeface="微软雅黑" pitchFamily="34" charset="-122"/>
                          <a:ea typeface="微软雅黑" pitchFamily="34" charset="-122"/>
                          <a:cs typeface="+mn-cs"/>
                        </a:rPr>
                        <a:t>　</a:t>
                      </a: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420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420</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1200" b="0" i="0" u="none" strike="noStrike" kern="1200" dirty="0" smtClean="0">
                          <a:solidFill>
                            <a:schemeClr val="bg1"/>
                          </a:solidFill>
                          <a:effectLst/>
                          <a:latin typeface="微软雅黑" pitchFamily="34" charset="-122"/>
                          <a:ea typeface="微软雅黑" pitchFamily="34" charset="-122"/>
                          <a:cs typeface="+mn-cs"/>
                        </a:rPr>
                        <a:t>425</a:t>
                      </a:r>
                      <a:endParaRPr lang="en-US" altLang="zh-CN" sz="12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4821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1511952" cy="338554"/>
          </a:xfrm>
          <a:prstGeom prst="rect">
            <a:avLst/>
          </a:prstGeom>
          <a:noFill/>
        </p:spPr>
        <p:txBody>
          <a:bodyPr wrap="none" rtlCol="0">
            <a:spAutoFit/>
          </a:bodyPr>
          <a:lstStyle/>
          <a:p>
            <a:pPr>
              <a:buClr>
                <a:prstClr val="black">
                  <a:lumMod val="85000"/>
                  <a:lumOff val="15000"/>
                </a:prstClr>
              </a:buClr>
              <a:buSzPct val="105000"/>
            </a:pPr>
            <a:r>
              <a:rPr lang="en-US" altLang="zh-CN" sz="1600" b="1" dirty="0">
                <a:solidFill>
                  <a:prstClr val="white"/>
                </a:solidFill>
                <a:latin typeface="Microsoft YaHei" charset="0"/>
                <a:ea typeface="Microsoft YaHei" charset="0"/>
                <a:cs typeface="Microsoft YaHei" charset="0"/>
              </a:rPr>
              <a:t>2021</a:t>
            </a:r>
            <a:r>
              <a:rPr lang="zh-CN" altLang="en-US" sz="1600" b="1" dirty="0">
                <a:solidFill>
                  <a:prstClr val="white"/>
                </a:solidFill>
                <a:latin typeface="Microsoft YaHei" charset="0"/>
                <a:ea typeface="Microsoft YaHei" charset="0"/>
                <a:cs typeface="Microsoft YaHei" charset="0"/>
              </a:rPr>
              <a:t>主推版型</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flipV="1">
            <a:off x="1013442" y="1668401"/>
            <a:ext cx="7464312" cy="650731"/>
          </a:xfrm>
          <a:prstGeom prst="roundRect">
            <a:avLst>
              <a:gd name="adj" fmla="val 50000"/>
            </a:avLst>
          </a:prstGeom>
          <a:gradFill>
            <a:gsLst>
              <a:gs pos="0">
                <a:srgbClr val="00B0F0"/>
              </a:gs>
              <a:gs pos="100000">
                <a:srgbClr val="0070C0"/>
              </a:gs>
            </a:gsLst>
            <a:lin ang="5400000" scaled="1"/>
          </a:gradFill>
          <a:ln w="28575">
            <a:gradFill>
              <a:gsLst>
                <a:gs pos="0">
                  <a:srgbClr val="00B0F0"/>
                </a:gs>
                <a:gs pos="100000">
                  <a:srgbClr val="0070C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100">
              <a:solidFill>
                <a:prstClr val="white"/>
              </a:solidFill>
            </a:endParaRPr>
          </a:p>
        </p:txBody>
      </p:sp>
      <p:sp>
        <p:nvSpPr>
          <p:cNvPr id="8" name="矩形 7"/>
          <p:cNvSpPr/>
          <p:nvPr/>
        </p:nvSpPr>
        <p:spPr>
          <a:xfrm>
            <a:off x="2685818" y="1712887"/>
            <a:ext cx="941283" cy="430887"/>
          </a:xfrm>
          <a:prstGeom prst="rect">
            <a:avLst/>
          </a:prstGeom>
        </p:spPr>
        <p:txBody>
          <a:bodyPr wrap="none">
            <a:spAutoFit/>
          </a:bodyPr>
          <a:lstStyle/>
          <a:p>
            <a:pPr algn="ctr"/>
            <a:r>
              <a:rPr lang="en-US" altLang="zh-CN" sz="1100" b="1" dirty="0" smtClean="0">
                <a:solidFill>
                  <a:prstClr val="white"/>
                </a:solidFill>
                <a:latin typeface="Microsoft YaHei" charset="0"/>
                <a:ea typeface="Microsoft YaHei" charset="0"/>
                <a:cs typeface="Microsoft YaHei" charset="0"/>
              </a:rPr>
              <a:t>72</a:t>
            </a:r>
            <a:r>
              <a:rPr lang="en-US" altLang="zh-CN" sz="11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-Pattern</a:t>
            </a:r>
            <a:endParaRPr lang="en-US" altLang="zh-CN" sz="1100" b="1" dirty="0" smtClean="0">
              <a:solidFill>
                <a:prstClr val="white"/>
              </a:solidFill>
              <a:latin typeface="Microsoft YaHei" charset="0"/>
              <a:ea typeface="Microsoft YaHei" charset="0"/>
              <a:cs typeface="Microsoft YaHei" charset="0"/>
            </a:endParaRPr>
          </a:p>
          <a:p>
            <a:pPr algn="ctr"/>
            <a:r>
              <a:rPr lang="en-US" altLang="zh-CN" sz="1100" b="1" dirty="0" smtClean="0">
                <a:solidFill>
                  <a:prstClr val="white"/>
                </a:solidFill>
                <a:latin typeface="Microsoft YaHei" charset="0"/>
                <a:ea typeface="Microsoft YaHei" charset="0"/>
                <a:cs typeface="Microsoft YaHei" charset="0"/>
              </a:rPr>
              <a:t>158.75mm</a:t>
            </a:r>
            <a:endParaRPr lang="zh-CN" altLang="en-US" sz="1100" b="1" dirty="0">
              <a:solidFill>
                <a:prstClr val="white"/>
              </a:solidFill>
              <a:latin typeface="Microsoft YaHei" charset="0"/>
              <a:ea typeface="Microsoft YaHei" charset="0"/>
              <a:cs typeface="Microsoft YaHei" charset="0"/>
            </a:endParaRPr>
          </a:p>
        </p:txBody>
      </p:sp>
      <p:sp>
        <p:nvSpPr>
          <p:cNvPr id="9" name="TextBox 23"/>
          <p:cNvSpPr txBox="1"/>
          <p:nvPr/>
        </p:nvSpPr>
        <p:spPr>
          <a:xfrm>
            <a:off x="1063913" y="4585511"/>
            <a:ext cx="6019192" cy="230832"/>
          </a:xfrm>
          <a:prstGeom prst="rect">
            <a:avLst/>
          </a:prstGeom>
          <a:noFill/>
        </p:spPr>
        <p:txBody>
          <a:bodyPr wrap="square" rtlCol="0">
            <a:spAutoFit/>
          </a:bodyPr>
          <a:lstStyle/>
          <a:p>
            <a:r>
              <a:rPr lang="en-US" altLang="zh-CN" sz="9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*STC(Standard Test Condition): Irradiance 1000w/m2, Cell Temperature 25℃, Air Mass1.5</a:t>
            </a:r>
          </a:p>
        </p:txBody>
      </p:sp>
      <p:sp>
        <p:nvSpPr>
          <p:cNvPr id="10" name="矩形 9"/>
          <p:cNvSpPr/>
          <p:nvPr/>
        </p:nvSpPr>
        <p:spPr>
          <a:xfrm>
            <a:off x="1076355" y="2583994"/>
            <a:ext cx="1739241" cy="1200329"/>
          </a:xfrm>
          <a:prstGeom prst="rect">
            <a:avLst/>
          </a:prstGeom>
        </p:spPr>
        <p:txBody>
          <a:bodyPr wrap="square">
            <a:spAutoFit/>
          </a:bodyPr>
          <a:lstStyle/>
          <a:p>
            <a:r>
              <a:rPr lang="en-US" altLang="zh-CN" sz="900" dirty="0">
                <a:solidFill>
                  <a:prstClr val="white"/>
                </a:solidFill>
                <a:ea typeface="微软雅黑" panose="020B0503020204020204" pitchFamily="34" charset="-122"/>
                <a:cs typeface="Calibri" panose="020F0502020204030204" pitchFamily="34" charset="0"/>
              </a:rPr>
              <a:t>Maximum Power </a:t>
            </a:r>
            <a:r>
              <a:rPr lang="en-US" altLang="zh-CN" sz="900" dirty="0" err="1">
                <a:solidFill>
                  <a:prstClr val="white"/>
                </a:solidFill>
                <a:ea typeface="微软雅黑" panose="020B0503020204020204" pitchFamily="34" charset="-122"/>
                <a:cs typeface="Calibri" panose="020F0502020204030204" pitchFamily="34" charset="0"/>
              </a:rPr>
              <a:t>Pmax</a:t>
            </a:r>
            <a:r>
              <a:rPr lang="en-US" altLang="zh-CN" sz="900" dirty="0">
                <a:solidFill>
                  <a:prstClr val="white"/>
                </a:solidFill>
                <a:ea typeface="微软雅黑" panose="020B0503020204020204" pitchFamily="34" charset="-122"/>
                <a:cs typeface="Calibri" panose="020F0502020204030204" pitchFamily="34" charset="0"/>
              </a:rPr>
              <a:t> (W) </a:t>
            </a:r>
          </a:p>
          <a:p>
            <a:r>
              <a:rPr lang="en-US" altLang="zh-CN" sz="900" dirty="0">
                <a:solidFill>
                  <a:prstClr val="white"/>
                </a:solidFill>
                <a:ea typeface="微软雅黑" panose="020B0503020204020204" pitchFamily="34" charset="-122"/>
                <a:cs typeface="Calibri" panose="020F0502020204030204" pitchFamily="34" charset="0"/>
              </a:rPr>
              <a:t>Power Tolerance(%) </a:t>
            </a:r>
          </a:p>
          <a:p>
            <a:r>
              <a:rPr lang="en-US" altLang="zh-CN" sz="900" dirty="0">
                <a:solidFill>
                  <a:prstClr val="white"/>
                </a:solidFill>
                <a:ea typeface="微软雅黑" panose="020B0503020204020204" pitchFamily="34" charset="-122"/>
                <a:cs typeface="Calibri" panose="020F0502020204030204" pitchFamily="34" charset="0"/>
              </a:rPr>
              <a:t>Maximum Power Voltage </a:t>
            </a:r>
            <a:r>
              <a:rPr lang="en-US" altLang="zh-CN" sz="900" dirty="0" err="1">
                <a:solidFill>
                  <a:prstClr val="white"/>
                </a:solidFill>
                <a:ea typeface="微软雅黑" panose="020B0503020204020204" pitchFamily="34" charset="-122"/>
                <a:cs typeface="Calibri" panose="020F0502020204030204" pitchFamily="34" charset="0"/>
              </a:rPr>
              <a:t>Vmp</a:t>
            </a:r>
            <a:r>
              <a:rPr lang="en-US" altLang="zh-CN" sz="900" dirty="0">
                <a:solidFill>
                  <a:prstClr val="white"/>
                </a:solidFill>
                <a:ea typeface="微软雅黑" panose="020B0503020204020204" pitchFamily="34" charset="-122"/>
                <a:cs typeface="Calibri" panose="020F0502020204030204" pitchFamily="34" charset="0"/>
              </a:rPr>
              <a:t>(V) </a:t>
            </a:r>
          </a:p>
          <a:p>
            <a:r>
              <a:rPr lang="en-US" altLang="zh-CN" sz="900" dirty="0">
                <a:solidFill>
                  <a:prstClr val="white"/>
                </a:solidFill>
                <a:ea typeface="微软雅黑" panose="020B0503020204020204" pitchFamily="34" charset="-122"/>
                <a:cs typeface="Calibri" panose="020F0502020204030204" pitchFamily="34" charset="0"/>
              </a:rPr>
              <a:t>Maximum Power Current Imp(A) </a:t>
            </a:r>
          </a:p>
          <a:p>
            <a:r>
              <a:rPr lang="en-US" altLang="zh-CN" sz="900" dirty="0">
                <a:solidFill>
                  <a:prstClr val="white"/>
                </a:solidFill>
                <a:ea typeface="微软雅黑" panose="020B0503020204020204" pitchFamily="34" charset="-122"/>
                <a:cs typeface="Calibri" panose="020F0502020204030204" pitchFamily="34" charset="0"/>
              </a:rPr>
              <a:t>Open Circuit Voltage </a:t>
            </a:r>
            <a:r>
              <a:rPr lang="en-US" altLang="zh-CN" sz="900" dirty="0" err="1">
                <a:solidFill>
                  <a:prstClr val="white"/>
                </a:solidFill>
                <a:ea typeface="微软雅黑" panose="020B0503020204020204" pitchFamily="34" charset="-122"/>
                <a:cs typeface="Calibri" panose="020F0502020204030204" pitchFamily="34" charset="0"/>
              </a:rPr>
              <a:t>Voc</a:t>
            </a:r>
            <a:r>
              <a:rPr lang="en-US" altLang="zh-CN" sz="900" dirty="0">
                <a:solidFill>
                  <a:prstClr val="white"/>
                </a:solidFill>
                <a:ea typeface="微软雅黑" panose="020B0503020204020204" pitchFamily="34" charset="-122"/>
                <a:cs typeface="Calibri" panose="020F0502020204030204" pitchFamily="34" charset="0"/>
              </a:rPr>
              <a:t>(V)</a:t>
            </a:r>
          </a:p>
          <a:p>
            <a:r>
              <a:rPr lang="en-US" altLang="zh-CN" sz="900" dirty="0">
                <a:solidFill>
                  <a:prstClr val="white"/>
                </a:solidFill>
                <a:ea typeface="微软雅黑" panose="020B0503020204020204" pitchFamily="34" charset="-122"/>
                <a:cs typeface="Calibri" panose="020F0502020204030204" pitchFamily="34" charset="0"/>
              </a:rPr>
              <a:t>Short Circuit Current </a:t>
            </a:r>
            <a:r>
              <a:rPr lang="en-US" altLang="zh-CN" sz="900" dirty="0" err="1">
                <a:solidFill>
                  <a:prstClr val="white"/>
                </a:solidFill>
                <a:ea typeface="微软雅黑" panose="020B0503020204020204" pitchFamily="34" charset="-122"/>
                <a:cs typeface="Calibri" panose="020F0502020204030204" pitchFamily="34" charset="0"/>
              </a:rPr>
              <a:t>Isc</a:t>
            </a:r>
            <a:r>
              <a:rPr lang="en-US" altLang="zh-CN" sz="900" dirty="0">
                <a:solidFill>
                  <a:prstClr val="white"/>
                </a:solidFill>
                <a:ea typeface="微软雅黑" panose="020B0503020204020204" pitchFamily="34" charset="-122"/>
                <a:cs typeface="Calibri" panose="020F0502020204030204" pitchFamily="34" charset="0"/>
              </a:rPr>
              <a:t>(A)</a:t>
            </a:r>
          </a:p>
          <a:p>
            <a:r>
              <a:rPr lang="en-US" altLang="zh-CN" sz="900" dirty="0">
                <a:solidFill>
                  <a:prstClr val="white"/>
                </a:solidFill>
                <a:ea typeface="微软雅黑" panose="020B0503020204020204" pitchFamily="34" charset="-122"/>
                <a:cs typeface="Calibri" panose="020F0502020204030204" pitchFamily="34" charset="0"/>
              </a:rPr>
              <a:t>module efficiency(%)</a:t>
            </a:r>
          </a:p>
          <a:p>
            <a:r>
              <a:rPr lang="en-US" altLang="zh-CN" sz="900" dirty="0">
                <a:solidFill>
                  <a:prstClr val="white"/>
                </a:solidFill>
                <a:ea typeface="微软雅黑" panose="020B0503020204020204" pitchFamily="34" charset="-122"/>
                <a:cs typeface="Calibri" panose="020F0502020204030204" pitchFamily="34" charset="0"/>
              </a:rPr>
              <a:t>module size(mm)</a:t>
            </a:r>
          </a:p>
        </p:txBody>
      </p:sp>
      <p:sp>
        <p:nvSpPr>
          <p:cNvPr id="11" name="矩形 10"/>
          <p:cNvSpPr/>
          <p:nvPr/>
        </p:nvSpPr>
        <p:spPr>
          <a:xfrm>
            <a:off x="2645358" y="2493464"/>
            <a:ext cx="1022204" cy="1308050"/>
          </a:xfrm>
          <a:prstGeom prst="rect">
            <a:avLst/>
          </a:prstGeom>
        </p:spPr>
        <p:txBody>
          <a:bodyPr wrap="square">
            <a:spAutoFit/>
          </a:bodyPr>
          <a:lstStyle/>
          <a:p>
            <a:pPr algn="ctr">
              <a:defRPr/>
            </a:pPr>
            <a:r>
              <a:rPr lang="en-US" altLang="zh-CN" sz="16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430W</a:t>
            </a:r>
            <a:endParaRPr lang="zh-CN" altLang="en-US" sz="1600" b="1" dirty="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lvl="0" algn="ctr"/>
            <a:r>
              <a:rPr lang="en-US" altLang="zh-CN" sz="900" dirty="0">
                <a:solidFill>
                  <a:prstClr val="white"/>
                </a:solidFill>
                <a:latin typeface="Microsoft YaHei" charset="0"/>
                <a:ea typeface="Microsoft YaHei" charset="0"/>
                <a:cs typeface="Microsoft YaHei" charset="0"/>
              </a:rPr>
              <a:t>0~+3%</a:t>
            </a:r>
          </a:p>
          <a:p>
            <a:pPr lvl="0" algn="ctr"/>
            <a:r>
              <a:rPr lang="en-US" altLang="zh-CN" sz="900" dirty="0">
                <a:solidFill>
                  <a:prstClr val="white"/>
                </a:solidFill>
                <a:latin typeface="Microsoft YaHei" charset="0"/>
                <a:ea typeface="Microsoft YaHei" charset="0"/>
                <a:cs typeface="Microsoft YaHei" charset="0"/>
              </a:rPr>
              <a:t>45.46</a:t>
            </a:r>
            <a:endParaRPr lang="zh-CN" altLang="en-US" sz="900" dirty="0">
              <a:solidFill>
                <a:prstClr val="white"/>
              </a:solidFill>
              <a:latin typeface="Microsoft YaHei" charset="0"/>
              <a:ea typeface="Microsoft YaHei" charset="0"/>
              <a:cs typeface="Microsoft YaHei" charset="0"/>
            </a:endParaRPr>
          </a:p>
          <a:p>
            <a:pPr lvl="0" algn="ctr"/>
            <a:r>
              <a:rPr lang="en-US" altLang="zh-CN" sz="900" dirty="0">
                <a:solidFill>
                  <a:prstClr val="white"/>
                </a:solidFill>
                <a:latin typeface="Microsoft YaHei" charset="0"/>
                <a:ea typeface="Microsoft YaHei" charset="0"/>
                <a:cs typeface="Microsoft YaHei" charset="0"/>
              </a:rPr>
              <a:t>9.46</a:t>
            </a:r>
            <a:endParaRPr lang="zh-CN" altLang="en-US" sz="900" dirty="0">
              <a:solidFill>
                <a:prstClr val="white"/>
              </a:solidFill>
              <a:latin typeface="Microsoft YaHei" charset="0"/>
              <a:ea typeface="Microsoft YaHei" charset="0"/>
              <a:cs typeface="Microsoft YaHei" charset="0"/>
            </a:endParaRPr>
          </a:p>
          <a:p>
            <a:pPr lvl="0" algn="ctr"/>
            <a:r>
              <a:rPr lang="en-US" altLang="zh-CN" sz="900" dirty="0">
                <a:solidFill>
                  <a:prstClr val="white"/>
                </a:solidFill>
                <a:latin typeface="Microsoft YaHei" charset="0"/>
                <a:ea typeface="Microsoft YaHei" charset="0"/>
                <a:cs typeface="Microsoft YaHei" charset="0"/>
              </a:rPr>
              <a:t>54.00</a:t>
            </a:r>
            <a:endParaRPr lang="zh-CN" altLang="en-US" sz="900" dirty="0">
              <a:solidFill>
                <a:prstClr val="white"/>
              </a:solidFill>
              <a:latin typeface="Microsoft YaHei" charset="0"/>
              <a:ea typeface="Microsoft YaHei" charset="0"/>
              <a:cs typeface="Microsoft YaHei" charset="0"/>
            </a:endParaRPr>
          </a:p>
          <a:p>
            <a:pPr lvl="0" algn="ctr"/>
            <a:r>
              <a:rPr lang="en-US" altLang="zh-CN" sz="900" dirty="0">
                <a:solidFill>
                  <a:prstClr val="white"/>
                </a:solidFill>
                <a:latin typeface="Microsoft YaHei" charset="0"/>
                <a:ea typeface="Microsoft YaHei" charset="0"/>
                <a:cs typeface="Microsoft YaHei" charset="0"/>
              </a:rPr>
              <a:t>10.08</a:t>
            </a:r>
            <a:endParaRPr lang="zh-CN" altLang="en-US" sz="900" dirty="0">
              <a:solidFill>
                <a:prstClr val="white"/>
              </a:solidFill>
              <a:latin typeface="Microsoft YaHei" charset="0"/>
              <a:ea typeface="Microsoft YaHei" charset="0"/>
              <a:cs typeface="Microsoft YaHei" charset="0"/>
            </a:endParaRPr>
          </a:p>
          <a:p>
            <a:pPr lvl="0" algn="ctr"/>
            <a:r>
              <a:rPr lang="en-US" altLang="zh-CN" sz="900" dirty="0">
                <a:solidFill>
                  <a:prstClr val="white"/>
                </a:solidFill>
                <a:latin typeface="Microsoft YaHei" charset="0"/>
                <a:ea typeface="Microsoft YaHei" charset="0"/>
                <a:cs typeface="Microsoft YaHei" charset="0"/>
              </a:rPr>
              <a:t>20.98</a:t>
            </a:r>
            <a:endParaRPr lang="zh-CN" altLang="en-US"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2030*1010*30</a:t>
            </a:r>
            <a:endParaRPr lang="zh-CN" altLang="en-US" sz="900" dirty="0">
              <a:solidFill>
                <a:prstClr val="white"/>
              </a:solidFill>
              <a:latin typeface="Microsoft YaHei" charset="0"/>
              <a:ea typeface="Microsoft YaHei" charset="0"/>
              <a:cs typeface="Microsoft YaHei" charset="0"/>
            </a:endParaRPr>
          </a:p>
        </p:txBody>
      </p:sp>
      <p:sp>
        <p:nvSpPr>
          <p:cNvPr id="12" name="矩形 11"/>
          <p:cNvSpPr/>
          <p:nvPr/>
        </p:nvSpPr>
        <p:spPr>
          <a:xfrm>
            <a:off x="919479" y="3891643"/>
            <a:ext cx="2036372" cy="507831"/>
          </a:xfrm>
          <a:prstGeom prst="rect">
            <a:avLst/>
          </a:prstGeom>
        </p:spPr>
        <p:txBody>
          <a:bodyPr wrap="square">
            <a:spAutoFit/>
          </a:bodyPr>
          <a:lstStyle/>
          <a:p>
            <a:r>
              <a:rPr lang="zh-CN" altLang="en-US" sz="900" dirty="0">
                <a:solidFill>
                  <a:prstClr val="white"/>
                </a:solidFill>
                <a:ea typeface="微软雅黑" panose="020B0503020204020204" pitchFamily="34" charset="-122"/>
                <a:cs typeface="Calibri" panose="020F0502020204030204" pitchFamily="34" charset="0"/>
              </a:rPr>
              <a:t>Temperature Coefficients of PmpTemperature Coefficients of Voc</a:t>
            </a:r>
          </a:p>
          <a:p>
            <a:r>
              <a:rPr lang="zh-CN" altLang="en-US" sz="900" dirty="0">
                <a:solidFill>
                  <a:prstClr val="white"/>
                </a:solidFill>
                <a:ea typeface="微软雅黑" panose="020B0503020204020204" pitchFamily="34" charset="-122"/>
                <a:cs typeface="Calibri" panose="020F0502020204030204" pitchFamily="34" charset="0"/>
              </a:rPr>
              <a:t>Temperature Coefficients of Isc</a:t>
            </a:r>
          </a:p>
        </p:txBody>
      </p:sp>
      <p:sp>
        <p:nvSpPr>
          <p:cNvPr id="13" name="矩形 12"/>
          <p:cNvSpPr/>
          <p:nvPr/>
        </p:nvSpPr>
        <p:spPr>
          <a:xfrm>
            <a:off x="2645358" y="3891643"/>
            <a:ext cx="1022204" cy="507831"/>
          </a:xfrm>
          <a:prstGeom prst="rect">
            <a:avLst/>
          </a:prstGeom>
        </p:spPr>
        <p:txBody>
          <a:bodyPr wrap="square">
            <a:spAutoFit/>
          </a:bodyPr>
          <a:lstStyle/>
          <a:p>
            <a:pPr algn="ctr"/>
            <a:r>
              <a:rPr lang="en-US" altLang="zh-CN" sz="900" dirty="0">
                <a:solidFill>
                  <a:prstClr val="white"/>
                </a:solidFill>
                <a:latin typeface="Microsoft YaHei" charset="0"/>
                <a:ea typeface="Microsoft YaHei" charset="0"/>
                <a:cs typeface="Microsoft YaHei" charset="0"/>
              </a:rPr>
              <a:t>-</a:t>
            </a:r>
            <a:r>
              <a:rPr lang="en-US" altLang="zh-CN" sz="900" dirty="0" smtClean="0">
                <a:solidFill>
                  <a:prstClr val="white"/>
                </a:solidFill>
                <a:latin typeface="Microsoft YaHei" charset="0"/>
                <a:ea typeface="Microsoft YaHei" charset="0"/>
                <a:cs typeface="Microsoft YaHei" charset="0"/>
              </a:rPr>
              <a:t>0.24%/</a:t>
            </a:r>
            <a:r>
              <a:rPr lang="en-US" altLang="zh-CN" sz="900" dirty="0">
                <a:solidFill>
                  <a:prstClr val="white"/>
                </a:solidFill>
                <a:latin typeface="Microsoft YaHei" charset="0"/>
                <a:ea typeface="Microsoft YaHei" charset="0"/>
                <a:cs typeface="Microsoft YaHei" charset="0"/>
              </a:rPr>
              <a:t>℃  </a:t>
            </a:r>
            <a:endParaRPr lang="zh-CN" altLang="en-US" sz="900" dirty="0">
              <a:solidFill>
                <a:prstClr val="white"/>
              </a:solidFill>
              <a:latin typeface="Microsoft YaHei" charset="0"/>
              <a:ea typeface="Microsoft YaHei" charset="0"/>
              <a:cs typeface="Microsoft YaHei" charset="0"/>
            </a:endParaRPr>
          </a:p>
          <a:p>
            <a:pPr algn="ctr"/>
            <a:r>
              <a:rPr lang="en-US" altLang="zh-CN" sz="900" dirty="0">
                <a:solidFill>
                  <a:prstClr val="white"/>
                </a:solidFill>
                <a:latin typeface="Microsoft YaHei" charset="0"/>
                <a:ea typeface="Microsoft YaHei" charset="0"/>
                <a:cs typeface="Microsoft YaHei" charset="0"/>
              </a:rPr>
              <a:t>-0.22%/℃ +0.047%/℃</a:t>
            </a:r>
            <a:endParaRPr lang="zh-CN" altLang="en-US" sz="900" dirty="0">
              <a:solidFill>
                <a:prstClr val="white"/>
              </a:solidFill>
              <a:latin typeface="Microsoft YaHei" charset="0"/>
              <a:ea typeface="Microsoft YaHei" charset="0"/>
              <a:cs typeface="Microsoft YaHei" charset="0"/>
            </a:endParaRPr>
          </a:p>
        </p:txBody>
      </p:sp>
      <p:sp>
        <p:nvSpPr>
          <p:cNvPr id="14" name="矩形 13"/>
          <p:cNvSpPr/>
          <p:nvPr/>
        </p:nvSpPr>
        <p:spPr>
          <a:xfrm>
            <a:off x="4218988" y="1712887"/>
            <a:ext cx="941283" cy="430887"/>
          </a:xfrm>
          <a:prstGeom prst="rect">
            <a:avLst/>
          </a:prstGeom>
        </p:spPr>
        <p:txBody>
          <a:bodyPr wrap="none">
            <a:spAutoFit/>
          </a:bodyPr>
          <a:lstStyle/>
          <a:p>
            <a:pPr algn="ctr"/>
            <a:r>
              <a:rPr lang="en-US" altLang="zh-CN" sz="1100" b="1" dirty="0" smtClean="0">
                <a:solidFill>
                  <a:prstClr val="white"/>
                </a:solidFill>
                <a:latin typeface="Microsoft YaHei" charset="0"/>
                <a:ea typeface="Microsoft YaHei" charset="0"/>
                <a:cs typeface="Microsoft YaHei" charset="0"/>
              </a:rPr>
              <a:t>72</a:t>
            </a:r>
            <a:r>
              <a:rPr lang="en-US" altLang="zh-CN" sz="11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-Pattern</a:t>
            </a:r>
            <a:endParaRPr lang="zh-CN" altLang="en-US" sz="1100" b="1" dirty="0">
              <a:solidFill>
                <a:prstClr val="white"/>
              </a:solidFill>
              <a:latin typeface="Microsoft YaHei" charset="0"/>
              <a:ea typeface="Microsoft YaHei" charset="0"/>
              <a:cs typeface="Microsoft YaHei" charset="0"/>
            </a:endParaRPr>
          </a:p>
          <a:p>
            <a:pPr algn="ctr"/>
            <a:r>
              <a:rPr lang="en-US" altLang="zh-CN" sz="1100" b="1" dirty="0" smtClean="0">
                <a:solidFill>
                  <a:prstClr val="white"/>
                </a:solidFill>
                <a:latin typeface="Microsoft YaHei" charset="0"/>
                <a:ea typeface="Microsoft YaHei" charset="0"/>
                <a:cs typeface="Microsoft YaHei" charset="0"/>
              </a:rPr>
              <a:t>166mm</a:t>
            </a:r>
            <a:endParaRPr lang="zh-CN" altLang="en-US" sz="1100" b="1" dirty="0">
              <a:solidFill>
                <a:prstClr val="white"/>
              </a:solidFill>
              <a:latin typeface="Microsoft YaHei" charset="0"/>
              <a:ea typeface="Microsoft YaHei" charset="0"/>
              <a:cs typeface="Microsoft YaHei" charset="0"/>
            </a:endParaRPr>
          </a:p>
        </p:txBody>
      </p:sp>
      <p:sp>
        <p:nvSpPr>
          <p:cNvPr id="15" name="矩形 14"/>
          <p:cNvSpPr/>
          <p:nvPr/>
        </p:nvSpPr>
        <p:spPr>
          <a:xfrm>
            <a:off x="4178527" y="2493464"/>
            <a:ext cx="1022204" cy="1308050"/>
          </a:xfrm>
          <a:prstGeom prst="rect">
            <a:avLst/>
          </a:prstGeom>
        </p:spPr>
        <p:txBody>
          <a:bodyPr wrap="square">
            <a:spAutoFit/>
          </a:bodyPr>
          <a:lstStyle/>
          <a:p>
            <a:pPr algn="ctr">
              <a:defRPr/>
            </a:pPr>
            <a:r>
              <a:rPr lang="en-US" altLang="zh-CN" sz="16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470W</a:t>
            </a:r>
            <a:endParaRPr lang="zh-CN" altLang="en-US" sz="1600" b="1" dirty="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lvl="0" algn="ctr"/>
            <a:r>
              <a:rPr lang="en-US" altLang="zh-CN" sz="900" dirty="0">
                <a:solidFill>
                  <a:prstClr val="white"/>
                </a:solidFill>
                <a:latin typeface="Microsoft YaHei" charset="0"/>
                <a:ea typeface="Microsoft YaHei" charset="0"/>
                <a:cs typeface="Microsoft YaHei" charset="0"/>
              </a:rPr>
              <a:t>0~+3%</a:t>
            </a:r>
          </a:p>
          <a:p>
            <a:pPr lvl="0" algn="ctr"/>
            <a:r>
              <a:rPr lang="en-US" altLang="zh-CN" sz="900" dirty="0">
                <a:solidFill>
                  <a:prstClr val="white"/>
                </a:solidFill>
                <a:latin typeface="Microsoft YaHei" charset="0"/>
                <a:ea typeface="Microsoft YaHei" charset="0"/>
                <a:cs typeface="Microsoft YaHei" charset="0"/>
              </a:rPr>
              <a:t>45.70</a:t>
            </a:r>
          </a:p>
          <a:p>
            <a:pPr lvl="0" algn="ctr"/>
            <a:r>
              <a:rPr lang="en-US" altLang="zh-CN" sz="900" dirty="0">
                <a:solidFill>
                  <a:prstClr val="white"/>
                </a:solidFill>
                <a:latin typeface="Microsoft YaHei" charset="0"/>
                <a:ea typeface="Microsoft YaHei" charset="0"/>
                <a:cs typeface="Microsoft YaHei" charset="0"/>
              </a:rPr>
              <a:t>10.28</a:t>
            </a:r>
          </a:p>
          <a:p>
            <a:pPr lvl="0" algn="ctr"/>
            <a:r>
              <a:rPr lang="en-US" altLang="zh-CN" sz="900" dirty="0">
                <a:solidFill>
                  <a:prstClr val="white"/>
                </a:solidFill>
                <a:latin typeface="Microsoft YaHei" charset="0"/>
                <a:ea typeface="Microsoft YaHei" charset="0"/>
                <a:cs typeface="Microsoft YaHei" charset="0"/>
              </a:rPr>
              <a:t>53.95</a:t>
            </a:r>
          </a:p>
          <a:p>
            <a:pPr lvl="0" algn="ctr"/>
            <a:r>
              <a:rPr lang="en-US" altLang="zh-CN" sz="900" dirty="0">
                <a:solidFill>
                  <a:prstClr val="white"/>
                </a:solidFill>
                <a:latin typeface="Microsoft YaHei" charset="0"/>
                <a:ea typeface="Microsoft YaHei" charset="0"/>
                <a:cs typeface="Microsoft YaHei" charset="0"/>
              </a:rPr>
              <a:t>11.02</a:t>
            </a:r>
          </a:p>
          <a:p>
            <a:pPr lvl="0" algn="ctr"/>
            <a:r>
              <a:rPr lang="en-US" altLang="zh-CN" sz="900" dirty="0">
                <a:solidFill>
                  <a:prstClr val="white"/>
                </a:solidFill>
                <a:latin typeface="Microsoft YaHei" charset="0"/>
                <a:ea typeface="Microsoft YaHei" charset="0"/>
                <a:cs typeface="Microsoft YaHei" charset="0"/>
              </a:rPr>
              <a:t>21.62</a:t>
            </a:r>
          </a:p>
          <a:p>
            <a:pPr algn="ctr"/>
            <a:r>
              <a:rPr lang="en-US" altLang="zh-CN" sz="900" dirty="0" smtClean="0">
                <a:solidFill>
                  <a:prstClr val="white"/>
                </a:solidFill>
                <a:latin typeface="Microsoft YaHei" charset="0"/>
                <a:ea typeface="Microsoft YaHei" charset="0"/>
                <a:cs typeface="Microsoft YaHei" charset="0"/>
              </a:rPr>
              <a:t>2094*1038*30</a:t>
            </a:r>
            <a:endParaRPr lang="zh-CN" altLang="en-US" sz="900" dirty="0">
              <a:solidFill>
                <a:prstClr val="white"/>
              </a:solidFill>
              <a:latin typeface="Microsoft YaHei" charset="0"/>
              <a:ea typeface="Microsoft YaHei" charset="0"/>
              <a:cs typeface="Microsoft YaHei" charset="0"/>
            </a:endParaRPr>
          </a:p>
        </p:txBody>
      </p:sp>
      <p:sp>
        <p:nvSpPr>
          <p:cNvPr id="16" name="矩形 15"/>
          <p:cNvSpPr/>
          <p:nvPr/>
        </p:nvSpPr>
        <p:spPr>
          <a:xfrm>
            <a:off x="4175769" y="3891643"/>
            <a:ext cx="1027720" cy="507831"/>
          </a:xfrm>
          <a:prstGeom prst="rect">
            <a:avLst/>
          </a:prstGeom>
        </p:spPr>
        <p:txBody>
          <a:bodyPr wrap="square">
            <a:spAutoFit/>
          </a:bodyPr>
          <a:lstStyle/>
          <a:p>
            <a:pPr algn="ctr"/>
            <a:r>
              <a:rPr lang="en-US" altLang="zh-CN" sz="900" dirty="0">
                <a:solidFill>
                  <a:prstClr val="white"/>
                </a:solidFill>
                <a:latin typeface="Microsoft YaHei" charset="0"/>
                <a:ea typeface="Microsoft YaHei" charset="0"/>
                <a:cs typeface="Microsoft YaHei" charset="0"/>
              </a:rPr>
              <a:t>-</a:t>
            </a:r>
            <a:r>
              <a:rPr lang="en-US" altLang="zh-CN" sz="900" dirty="0" smtClean="0">
                <a:solidFill>
                  <a:prstClr val="white"/>
                </a:solidFill>
                <a:latin typeface="Microsoft YaHei" charset="0"/>
                <a:ea typeface="Microsoft YaHei" charset="0"/>
                <a:cs typeface="Microsoft YaHei" charset="0"/>
              </a:rPr>
              <a:t>0.24%/</a:t>
            </a:r>
            <a:r>
              <a:rPr lang="en-US" altLang="zh-CN" sz="900" dirty="0">
                <a:solidFill>
                  <a:prstClr val="white"/>
                </a:solidFill>
                <a:latin typeface="Microsoft YaHei" charset="0"/>
                <a:ea typeface="Microsoft YaHei" charset="0"/>
                <a:cs typeface="Microsoft YaHei" charset="0"/>
              </a:rPr>
              <a:t>℃  </a:t>
            </a:r>
            <a:endParaRPr lang="zh-CN" altLang="en-US" sz="900" dirty="0">
              <a:solidFill>
                <a:prstClr val="white"/>
              </a:solidFill>
              <a:latin typeface="Microsoft YaHei" charset="0"/>
              <a:ea typeface="Microsoft YaHei" charset="0"/>
              <a:cs typeface="Microsoft YaHei" charset="0"/>
            </a:endParaRPr>
          </a:p>
          <a:p>
            <a:pPr algn="ctr"/>
            <a:r>
              <a:rPr lang="en-US" altLang="zh-CN" sz="900" dirty="0">
                <a:solidFill>
                  <a:prstClr val="white"/>
                </a:solidFill>
                <a:latin typeface="Microsoft YaHei" charset="0"/>
                <a:ea typeface="Microsoft YaHei" charset="0"/>
                <a:cs typeface="Microsoft YaHei" charset="0"/>
              </a:rPr>
              <a:t>-</a:t>
            </a:r>
            <a:r>
              <a:rPr lang="en-US" altLang="zh-CN" sz="900" dirty="0" smtClean="0">
                <a:solidFill>
                  <a:prstClr val="white"/>
                </a:solidFill>
                <a:latin typeface="Microsoft YaHei" charset="0"/>
                <a:ea typeface="Microsoft YaHei" charset="0"/>
                <a:cs typeface="Microsoft YaHei" charset="0"/>
              </a:rPr>
              <a:t>0.22%/</a:t>
            </a:r>
            <a:r>
              <a:rPr lang="en-US" altLang="zh-CN" sz="900" dirty="0">
                <a:solidFill>
                  <a:prstClr val="white"/>
                </a:solidFill>
                <a:latin typeface="Microsoft YaHei" charset="0"/>
                <a:ea typeface="Microsoft YaHei" charset="0"/>
                <a:cs typeface="Microsoft YaHei" charset="0"/>
              </a:rPr>
              <a:t>℃ +</a:t>
            </a:r>
            <a:r>
              <a:rPr lang="en-US" altLang="zh-CN" sz="900" dirty="0" smtClean="0">
                <a:solidFill>
                  <a:prstClr val="white"/>
                </a:solidFill>
                <a:latin typeface="Microsoft YaHei" charset="0"/>
                <a:ea typeface="Microsoft YaHei" charset="0"/>
                <a:cs typeface="Microsoft YaHei" charset="0"/>
              </a:rPr>
              <a:t>0.047%/</a:t>
            </a:r>
            <a:r>
              <a:rPr lang="en-US" altLang="zh-CN" sz="900" dirty="0">
                <a:solidFill>
                  <a:prstClr val="white"/>
                </a:solidFill>
                <a:latin typeface="Microsoft YaHei" charset="0"/>
                <a:ea typeface="Microsoft YaHei" charset="0"/>
                <a:cs typeface="Microsoft YaHei" charset="0"/>
              </a:rPr>
              <a:t>℃</a:t>
            </a:r>
            <a:endParaRPr lang="zh-CN" altLang="en-US" sz="900" dirty="0">
              <a:solidFill>
                <a:prstClr val="white"/>
              </a:solidFill>
              <a:latin typeface="Microsoft YaHei" charset="0"/>
              <a:ea typeface="Microsoft YaHei" charset="0"/>
              <a:cs typeface="Microsoft YaHei" charset="0"/>
            </a:endParaRPr>
          </a:p>
        </p:txBody>
      </p:sp>
      <p:sp>
        <p:nvSpPr>
          <p:cNvPr id="17" name="矩形 16"/>
          <p:cNvSpPr/>
          <p:nvPr/>
        </p:nvSpPr>
        <p:spPr>
          <a:xfrm>
            <a:off x="5604033" y="1718968"/>
            <a:ext cx="1085573" cy="430887"/>
          </a:xfrm>
          <a:prstGeom prst="rect">
            <a:avLst/>
          </a:prstGeom>
        </p:spPr>
        <p:txBody>
          <a:bodyPr wrap="square">
            <a:spAutoFit/>
          </a:bodyPr>
          <a:lstStyle/>
          <a:p>
            <a:pPr algn="ctr"/>
            <a:r>
              <a:rPr lang="en-US" altLang="zh-CN" sz="1100" b="1" dirty="0" smtClean="0">
                <a:solidFill>
                  <a:prstClr val="white"/>
                </a:solidFill>
                <a:latin typeface="Microsoft YaHei" charset="0"/>
                <a:ea typeface="Microsoft YaHei" charset="0"/>
                <a:cs typeface="Microsoft YaHei" charset="0"/>
              </a:rPr>
              <a:t>55</a:t>
            </a:r>
            <a:r>
              <a:rPr lang="en-US" altLang="zh-CN" sz="11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-Pattern</a:t>
            </a:r>
            <a:endParaRPr lang="en-US" altLang="zh-CN" sz="1100" b="1" dirty="0" smtClean="0">
              <a:solidFill>
                <a:prstClr val="white"/>
              </a:solidFill>
              <a:latin typeface="Microsoft YaHei" charset="0"/>
              <a:ea typeface="Microsoft YaHei" charset="0"/>
              <a:cs typeface="Microsoft YaHei" charset="0"/>
            </a:endParaRPr>
          </a:p>
          <a:p>
            <a:pPr algn="ctr"/>
            <a:r>
              <a:rPr lang="en-US" altLang="zh-CN" sz="1100" b="1" dirty="0" smtClean="0">
                <a:solidFill>
                  <a:prstClr val="white"/>
                </a:solidFill>
                <a:latin typeface="Microsoft YaHei" charset="0"/>
                <a:ea typeface="Microsoft YaHei" charset="0"/>
                <a:cs typeface="Microsoft YaHei" charset="0"/>
              </a:rPr>
              <a:t>210mm</a:t>
            </a:r>
            <a:endParaRPr lang="zh-CN" altLang="en-US" sz="1100" b="1" dirty="0">
              <a:solidFill>
                <a:prstClr val="white"/>
              </a:solidFill>
              <a:latin typeface="Microsoft YaHei" charset="0"/>
              <a:ea typeface="Microsoft YaHei" charset="0"/>
              <a:cs typeface="Microsoft YaHei" charset="0"/>
            </a:endParaRPr>
          </a:p>
        </p:txBody>
      </p:sp>
      <p:sp>
        <p:nvSpPr>
          <p:cNvPr id="18" name="矩形 17"/>
          <p:cNvSpPr/>
          <p:nvPr/>
        </p:nvSpPr>
        <p:spPr>
          <a:xfrm>
            <a:off x="5599595" y="2499545"/>
            <a:ext cx="1094449" cy="1308050"/>
          </a:xfrm>
          <a:prstGeom prst="rect">
            <a:avLst/>
          </a:prstGeom>
        </p:spPr>
        <p:txBody>
          <a:bodyPr wrap="square">
            <a:spAutoFit/>
          </a:bodyPr>
          <a:lstStyle/>
          <a:p>
            <a:pPr algn="ctr">
              <a:defRPr/>
            </a:pPr>
            <a:r>
              <a:rPr lang="en-US" altLang="zh-CN" sz="16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575W</a:t>
            </a:r>
            <a:endParaRPr lang="en-US" altLang="zh-CN" sz="1600" b="1" dirty="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algn="ctr"/>
            <a:r>
              <a:rPr lang="en-US" altLang="zh-CN" sz="900" dirty="0">
                <a:solidFill>
                  <a:prstClr val="white"/>
                </a:solidFill>
                <a:latin typeface="Microsoft YaHei" charset="0"/>
                <a:ea typeface="Microsoft YaHei" charset="0"/>
                <a:cs typeface="Microsoft YaHei" charset="0"/>
              </a:rPr>
              <a:t>0~+3%</a:t>
            </a:r>
          </a:p>
          <a:p>
            <a:pPr algn="ctr"/>
            <a:r>
              <a:rPr lang="en-US" altLang="zh-CN" sz="900" dirty="0" smtClean="0">
                <a:solidFill>
                  <a:prstClr val="white"/>
                </a:solidFill>
                <a:latin typeface="Microsoft YaHei" charset="0"/>
                <a:ea typeface="Microsoft YaHei" charset="0"/>
                <a:cs typeface="Microsoft YaHei" charset="0"/>
              </a:rPr>
              <a:t>35.45</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16.22</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41.33</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17.22</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22.00</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2384*1096*35</a:t>
            </a:r>
            <a:endParaRPr lang="zh-CN" altLang="en-US" sz="900" dirty="0">
              <a:solidFill>
                <a:prstClr val="white"/>
              </a:solidFill>
              <a:latin typeface="Microsoft YaHei" charset="0"/>
              <a:ea typeface="Microsoft YaHei" charset="0"/>
              <a:cs typeface="Microsoft YaHei" charset="0"/>
            </a:endParaRPr>
          </a:p>
        </p:txBody>
      </p:sp>
      <p:sp>
        <p:nvSpPr>
          <p:cNvPr id="19" name="矩形 18"/>
          <p:cNvSpPr/>
          <p:nvPr/>
        </p:nvSpPr>
        <p:spPr>
          <a:xfrm>
            <a:off x="5599595" y="3891643"/>
            <a:ext cx="1094449" cy="507831"/>
          </a:xfrm>
          <a:prstGeom prst="rect">
            <a:avLst/>
          </a:prstGeom>
        </p:spPr>
        <p:txBody>
          <a:bodyPr wrap="square">
            <a:spAutoFit/>
          </a:bodyPr>
          <a:lstStyle/>
          <a:p>
            <a:pPr algn="ctr"/>
            <a:r>
              <a:rPr lang="en-US" altLang="zh-CN" sz="900" dirty="0">
                <a:solidFill>
                  <a:prstClr val="white"/>
                </a:solidFill>
                <a:latin typeface="Microsoft YaHei" charset="0"/>
                <a:ea typeface="Microsoft YaHei" charset="0"/>
                <a:cs typeface="Microsoft YaHei" charset="0"/>
              </a:rPr>
              <a:t>-</a:t>
            </a:r>
            <a:r>
              <a:rPr lang="en-US" altLang="zh-CN" sz="900" dirty="0" smtClean="0">
                <a:solidFill>
                  <a:prstClr val="white"/>
                </a:solidFill>
                <a:latin typeface="Microsoft YaHei" charset="0"/>
                <a:ea typeface="Microsoft YaHei" charset="0"/>
                <a:cs typeface="Microsoft YaHei" charset="0"/>
              </a:rPr>
              <a:t>0.24%/</a:t>
            </a:r>
            <a:r>
              <a:rPr lang="en-US" altLang="zh-CN" sz="900" dirty="0">
                <a:solidFill>
                  <a:prstClr val="white"/>
                </a:solidFill>
                <a:latin typeface="Microsoft YaHei" charset="0"/>
                <a:ea typeface="Microsoft YaHei" charset="0"/>
                <a:cs typeface="Microsoft YaHei" charset="0"/>
              </a:rPr>
              <a:t>℃  </a:t>
            </a:r>
            <a:endParaRPr lang="zh-CN" altLang="en-US" sz="900" dirty="0">
              <a:solidFill>
                <a:prstClr val="white"/>
              </a:solidFill>
              <a:latin typeface="Microsoft YaHei" charset="0"/>
              <a:ea typeface="Microsoft YaHei" charset="0"/>
              <a:cs typeface="Microsoft YaHei" charset="0"/>
            </a:endParaRPr>
          </a:p>
          <a:p>
            <a:pPr algn="ctr"/>
            <a:r>
              <a:rPr lang="en-US" altLang="zh-CN" sz="900" dirty="0">
                <a:solidFill>
                  <a:prstClr val="white"/>
                </a:solidFill>
                <a:latin typeface="Microsoft YaHei" charset="0"/>
                <a:ea typeface="Microsoft YaHei" charset="0"/>
                <a:cs typeface="Microsoft YaHei" charset="0"/>
              </a:rPr>
              <a:t>-0.22%/℃ +0.047%/℃</a:t>
            </a:r>
            <a:endParaRPr lang="zh-CN" altLang="en-US" sz="900" dirty="0">
              <a:solidFill>
                <a:prstClr val="white"/>
              </a:solidFill>
              <a:latin typeface="Microsoft YaHei" charset="0"/>
              <a:ea typeface="Microsoft YaHei" charset="0"/>
              <a:cs typeface="Microsoft YaHei" charset="0"/>
            </a:endParaRPr>
          </a:p>
        </p:txBody>
      </p:sp>
      <p:sp>
        <p:nvSpPr>
          <p:cNvPr id="20" name="矩形 19"/>
          <p:cNvSpPr/>
          <p:nvPr/>
        </p:nvSpPr>
        <p:spPr>
          <a:xfrm>
            <a:off x="6992574" y="1718969"/>
            <a:ext cx="1168313" cy="430887"/>
          </a:xfrm>
          <a:prstGeom prst="rect">
            <a:avLst/>
          </a:prstGeom>
        </p:spPr>
        <p:txBody>
          <a:bodyPr wrap="square">
            <a:spAutoFit/>
          </a:bodyPr>
          <a:lstStyle/>
          <a:p>
            <a:pPr algn="ctr"/>
            <a:r>
              <a:rPr lang="en-US" altLang="zh-CN" sz="1100" b="1" dirty="0" smtClean="0">
                <a:solidFill>
                  <a:prstClr val="white"/>
                </a:solidFill>
                <a:latin typeface="Microsoft YaHei" charset="0"/>
                <a:ea typeface="Microsoft YaHei" charset="0"/>
                <a:cs typeface="Microsoft YaHei" charset="0"/>
              </a:rPr>
              <a:t>66</a:t>
            </a:r>
            <a:r>
              <a:rPr lang="en-US" altLang="zh-CN" sz="11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-Pattern</a:t>
            </a:r>
            <a:endParaRPr lang="en-US" altLang="zh-CN" sz="1100" b="1" dirty="0" smtClean="0">
              <a:solidFill>
                <a:prstClr val="white"/>
              </a:solidFill>
              <a:latin typeface="Microsoft YaHei" charset="0"/>
              <a:ea typeface="Microsoft YaHei" charset="0"/>
              <a:cs typeface="Microsoft YaHei" charset="0"/>
            </a:endParaRPr>
          </a:p>
          <a:p>
            <a:pPr algn="ctr"/>
            <a:r>
              <a:rPr lang="en-US" altLang="zh-CN" sz="1100" b="1" dirty="0" smtClean="0">
                <a:solidFill>
                  <a:prstClr val="white"/>
                </a:solidFill>
                <a:latin typeface="Microsoft YaHei" charset="0"/>
                <a:ea typeface="Microsoft YaHei" charset="0"/>
                <a:cs typeface="Microsoft YaHei" charset="0"/>
              </a:rPr>
              <a:t>210mm</a:t>
            </a:r>
            <a:endParaRPr lang="zh-CN" altLang="en-US" sz="1100" b="1" dirty="0">
              <a:solidFill>
                <a:prstClr val="white"/>
              </a:solidFill>
              <a:latin typeface="Microsoft YaHei" charset="0"/>
              <a:ea typeface="Microsoft YaHei" charset="0"/>
              <a:cs typeface="Microsoft YaHei" charset="0"/>
            </a:endParaRPr>
          </a:p>
        </p:txBody>
      </p:sp>
      <p:sp>
        <p:nvSpPr>
          <p:cNvPr id="21" name="矩形 20"/>
          <p:cNvSpPr/>
          <p:nvPr/>
        </p:nvSpPr>
        <p:spPr>
          <a:xfrm>
            <a:off x="7086024" y="2499546"/>
            <a:ext cx="981412" cy="1308050"/>
          </a:xfrm>
          <a:prstGeom prst="rect">
            <a:avLst/>
          </a:prstGeom>
        </p:spPr>
        <p:txBody>
          <a:bodyPr wrap="square">
            <a:spAutoFit/>
          </a:bodyPr>
          <a:lstStyle/>
          <a:p>
            <a:pPr algn="ctr">
              <a:defRPr/>
            </a:pPr>
            <a:r>
              <a:rPr lang="en-US" altLang="zh-CN" sz="16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685W</a:t>
            </a:r>
            <a:endParaRPr lang="en-US" altLang="zh-CN" sz="1600" b="1" dirty="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a:p>
            <a:pPr algn="ctr"/>
            <a:r>
              <a:rPr lang="en-US" altLang="zh-CN" sz="900" dirty="0">
                <a:solidFill>
                  <a:prstClr val="white"/>
                </a:solidFill>
                <a:latin typeface="Microsoft YaHei" charset="0"/>
                <a:ea typeface="Microsoft YaHei" charset="0"/>
                <a:cs typeface="Microsoft YaHei" charset="0"/>
              </a:rPr>
              <a:t>0~+3%</a:t>
            </a:r>
          </a:p>
          <a:p>
            <a:pPr algn="ctr"/>
            <a:r>
              <a:rPr lang="en-US" altLang="zh-CN" sz="900" dirty="0" smtClean="0">
                <a:solidFill>
                  <a:prstClr val="white"/>
                </a:solidFill>
                <a:latin typeface="Microsoft YaHei" charset="0"/>
                <a:ea typeface="Microsoft YaHei" charset="0"/>
                <a:cs typeface="Microsoft YaHei" charset="0"/>
              </a:rPr>
              <a:t>43.32</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16.19</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49.40</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17.20</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22.10</a:t>
            </a:r>
            <a:endParaRPr lang="en-US" altLang="zh-CN" sz="900" dirty="0">
              <a:solidFill>
                <a:prstClr val="white"/>
              </a:solidFill>
              <a:latin typeface="Microsoft YaHei" charset="0"/>
              <a:ea typeface="Microsoft YaHei" charset="0"/>
              <a:cs typeface="Microsoft YaHei" charset="0"/>
            </a:endParaRPr>
          </a:p>
          <a:p>
            <a:pPr algn="ctr"/>
            <a:r>
              <a:rPr lang="en-US" altLang="zh-CN" sz="900" dirty="0" smtClean="0">
                <a:solidFill>
                  <a:prstClr val="white"/>
                </a:solidFill>
                <a:latin typeface="Microsoft YaHei" charset="0"/>
                <a:ea typeface="Microsoft YaHei" charset="0"/>
                <a:cs typeface="Microsoft YaHei" charset="0"/>
              </a:rPr>
              <a:t>2384*1303*35</a:t>
            </a:r>
            <a:endParaRPr lang="zh-CN" altLang="en-US" sz="900" dirty="0">
              <a:solidFill>
                <a:prstClr val="white"/>
              </a:solidFill>
              <a:latin typeface="Microsoft YaHei" charset="0"/>
              <a:ea typeface="Microsoft YaHei" charset="0"/>
              <a:cs typeface="Microsoft YaHei" charset="0"/>
            </a:endParaRPr>
          </a:p>
        </p:txBody>
      </p:sp>
      <p:sp>
        <p:nvSpPr>
          <p:cNvPr id="22" name="矩形 21"/>
          <p:cNvSpPr/>
          <p:nvPr/>
        </p:nvSpPr>
        <p:spPr>
          <a:xfrm>
            <a:off x="7078526" y="3891643"/>
            <a:ext cx="996409" cy="507831"/>
          </a:xfrm>
          <a:prstGeom prst="rect">
            <a:avLst/>
          </a:prstGeom>
        </p:spPr>
        <p:txBody>
          <a:bodyPr wrap="square">
            <a:spAutoFit/>
          </a:bodyPr>
          <a:lstStyle/>
          <a:p>
            <a:pPr algn="ctr"/>
            <a:r>
              <a:rPr lang="en-US" altLang="zh-CN" sz="900" dirty="0">
                <a:solidFill>
                  <a:prstClr val="white"/>
                </a:solidFill>
                <a:latin typeface="Microsoft YaHei" charset="0"/>
                <a:ea typeface="Microsoft YaHei" charset="0"/>
                <a:cs typeface="Microsoft YaHei" charset="0"/>
              </a:rPr>
              <a:t>-</a:t>
            </a:r>
            <a:r>
              <a:rPr lang="en-US" altLang="zh-CN" sz="900" dirty="0" smtClean="0">
                <a:solidFill>
                  <a:prstClr val="white"/>
                </a:solidFill>
                <a:latin typeface="Microsoft YaHei" charset="0"/>
                <a:ea typeface="Microsoft YaHei" charset="0"/>
                <a:cs typeface="Microsoft YaHei" charset="0"/>
              </a:rPr>
              <a:t>0.24%/</a:t>
            </a:r>
            <a:r>
              <a:rPr lang="en-US" altLang="zh-CN" sz="900" dirty="0">
                <a:solidFill>
                  <a:prstClr val="white"/>
                </a:solidFill>
                <a:latin typeface="Microsoft YaHei" charset="0"/>
                <a:ea typeface="Microsoft YaHei" charset="0"/>
                <a:cs typeface="Microsoft YaHei" charset="0"/>
              </a:rPr>
              <a:t>℃  </a:t>
            </a:r>
            <a:endParaRPr lang="zh-CN" altLang="en-US" sz="900" dirty="0">
              <a:solidFill>
                <a:prstClr val="white"/>
              </a:solidFill>
              <a:latin typeface="Microsoft YaHei" charset="0"/>
              <a:ea typeface="Microsoft YaHei" charset="0"/>
              <a:cs typeface="Microsoft YaHei" charset="0"/>
            </a:endParaRPr>
          </a:p>
          <a:p>
            <a:pPr algn="ctr"/>
            <a:r>
              <a:rPr lang="en-US" altLang="zh-CN" sz="900" dirty="0">
                <a:solidFill>
                  <a:prstClr val="white"/>
                </a:solidFill>
                <a:latin typeface="Microsoft YaHei" charset="0"/>
                <a:ea typeface="Microsoft YaHei" charset="0"/>
                <a:cs typeface="Microsoft YaHei" charset="0"/>
              </a:rPr>
              <a:t>-0.21%/℃ +</a:t>
            </a:r>
            <a:r>
              <a:rPr lang="en-US" altLang="zh-CN" sz="900" dirty="0" smtClean="0">
                <a:solidFill>
                  <a:prstClr val="white"/>
                </a:solidFill>
                <a:latin typeface="Microsoft YaHei" charset="0"/>
                <a:ea typeface="Microsoft YaHei" charset="0"/>
                <a:cs typeface="Microsoft YaHei" charset="0"/>
              </a:rPr>
              <a:t>0.047%/</a:t>
            </a:r>
            <a:r>
              <a:rPr lang="en-US" altLang="zh-CN" sz="900" dirty="0">
                <a:solidFill>
                  <a:prstClr val="white"/>
                </a:solidFill>
                <a:latin typeface="Microsoft YaHei" charset="0"/>
                <a:ea typeface="Microsoft YaHei" charset="0"/>
                <a:cs typeface="Microsoft YaHei" charset="0"/>
              </a:rPr>
              <a:t>℃</a:t>
            </a:r>
            <a:endParaRPr lang="zh-CN" altLang="en-US" sz="900" dirty="0">
              <a:solidFill>
                <a:prstClr val="white"/>
              </a:solidFill>
              <a:latin typeface="Microsoft YaHei" charset="0"/>
              <a:ea typeface="Microsoft YaHei" charset="0"/>
              <a:cs typeface="Microsoft YaHei" charset="0"/>
            </a:endParaRPr>
          </a:p>
        </p:txBody>
      </p:sp>
      <p:pic>
        <p:nvPicPr>
          <p:cNvPr id="23"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168775" y="1118489"/>
            <a:ext cx="472707" cy="103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6351" y="1264262"/>
            <a:ext cx="467181" cy="88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5400000">
            <a:off x="3495123" y="1438787"/>
            <a:ext cx="923241" cy="49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5400000">
            <a:off x="6386120" y="1409070"/>
            <a:ext cx="999583" cy="49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组 12"/>
          <p:cNvGrpSpPr/>
          <p:nvPr/>
        </p:nvGrpSpPr>
        <p:grpSpPr>
          <a:xfrm>
            <a:off x="1029708" y="3864496"/>
            <a:ext cx="7384672" cy="571540"/>
            <a:chOff x="2045109" y="4404851"/>
            <a:chExt cx="11454581" cy="924231"/>
          </a:xfrm>
        </p:grpSpPr>
        <p:cxnSp>
          <p:nvCxnSpPr>
            <p:cNvPr id="28" name="直线连接符 11"/>
            <p:cNvCxnSpPr/>
            <p:nvPr/>
          </p:nvCxnSpPr>
          <p:spPr>
            <a:xfrm>
              <a:off x="2045109" y="4404851"/>
              <a:ext cx="114545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线连接符 58"/>
            <p:cNvCxnSpPr/>
            <p:nvPr/>
          </p:nvCxnSpPr>
          <p:spPr>
            <a:xfrm>
              <a:off x="2045109" y="5329082"/>
              <a:ext cx="114545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0" name="图片 2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13569" y="629611"/>
            <a:ext cx="1339277" cy="401228"/>
          </a:xfrm>
          <a:prstGeom prst="rect">
            <a:avLst/>
          </a:prstGeom>
        </p:spPr>
      </p:pic>
      <p:pic>
        <p:nvPicPr>
          <p:cNvPr id="31" name="图片 3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02512" y="629611"/>
            <a:ext cx="1339277" cy="401228"/>
          </a:xfrm>
          <a:prstGeom prst="rect">
            <a:avLst/>
          </a:prstGeom>
        </p:spPr>
      </p:pic>
      <p:pic>
        <p:nvPicPr>
          <p:cNvPr id="32" name="图片 3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71247" y="629611"/>
            <a:ext cx="1339277" cy="401228"/>
          </a:xfrm>
          <a:prstGeom prst="rect">
            <a:avLst/>
          </a:prstGeom>
        </p:spPr>
      </p:pic>
    </p:spTree>
    <p:extLst>
      <p:ext uri="{BB962C8B-B14F-4D97-AF65-F5344CB8AC3E}">
        <p14:creationId xmlns:p14="http://schemas.microsoft.com/office/powerpoint/2010/main" val="163040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折角形 22">
            <a:extLst>
              <a:ext uri="{FF2B5EF4-FFF2-40B4-BE49-F238E27FC236}">
                <a16:creationId xmlns="" xmlns:a16="http://schemas.microsoft.com/office/drawing/2014/main" id="{A87C5D34-7E3D-9746-BDD0-68AC89FE6A67}"/>
              </a:ext>
            </a:extLst>
          </p:cNvPr>
          <p:cNvSpPr/>
          <p:nvPr/>
        </p:nvSpPr>
        <p:spPr>
          <a:xfrm>
            <a:off x="3297413" y="3550032"/>
            <a:ext cx="2478156"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折角形 23">
            <a:extLst>
              <a:ext uri="{FF2B5EF4-FFF2-40B4-BE49-F238E27FC236}">
                <a16:creationId xmlns="" xmlns:a16="http://schemas.microsoft.com/office/drawing/2014/main" id="{B9734F21-0242-D74E-BC0C-CC45B9FB0024}"/>
              </a:ext>
            </a:extLst>
          </p:cNvPr>
          <p:cNvSpPr/>
          <p:nvPr/>
        </p:nvSpPr>
        <p:spPr>
          <a:xfrm>
            <a:off x="3297413" y="3979878"/>
            <a:ext cx="2478156"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折角形 20">
            <a:extLst>
              <a:ext uri="{FF2B5EF4-FFF2-40B4-BE49-F238E27FC236}">
                <a16:creationId xmlns="" xmlns:a16="http://schemas.microsoft.com/office/drawing/2014/main" id="{9102CAA2-B7E3-3B4F-9572-1B9BE92CBF29}"/>
              </a:ext>
            </a:extLst>
          </p:cNvPr>
          <p:cNvSpPr/>
          <p:nvPr/>
        </p:nvSpPr>
        <p:spPr>
          <a:xfrm>
            <a:off x="671444" y="3550032"/>
            <a:ext cx="2384371"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折角形 21">
            <a:extLst>
              <a:ext uri="{FF2B5EF4-FFF2-40B4-BE49-F238E27FC236}">
                <a16:creationId xmlns="" xmlns:a16="http://schemas.microsoft.com/office/drawing/2014/main" id="{A6F7725E-FFB2-2A4D-BB17-ECDFB9BC492D}"/>
              </a:ext>
            </a:extLst>
          </p:cNvPr>
          <p:cNvSpPr/>
          <p:nvPr/>
        </p:nvSpPr>
        <p:spPr>
          <a:xfrm>
            <a:off x="671444" y="3979878"/>
            <a:ext cx="2384371"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p:cNvSpPr txBox="1"/>
          <p:nvPr/>
        </p:nvSpPr>
        <p:spPr>
          <a:xfrm>
            <a:off x="380999" y="296333"/>
            <a:ext cx="2316660"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Microsoft YaHei" charset="0"/>
                <a:cs typeface="Arial" panose="020B0604020202020204" pitchFamily="34" charset="0"/>
              </a:rPr>
              <a:t>Configuration version</a:t>
            </a:r>
            <a:endParaRPr lang="zh-CN" altLang="en-US" sz="1600" b="1" dirty="0">
              <a:solidFill>
                <a:schemeClr val="bg1"/>
              </a:solidFill>
              <a:latin typeface="Arial" panose="020B0604020202020204" pitchFamily="34" charset="0"/>
              <a:ea typeface="Microsoft YaHei" charset="0"/>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 xmlns:a16="http://schemas.microsoft.com/office/drawing/2014/main" id="{F9BF96F2-943E-7647-B589-F01DEA18A4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03148" y="1383323"/>
            <a:ext cx="2537704" cy="1973771"/>
          </a:xfrm>
          <a:prstGeom prst="rect">
            <a:avLst/>
          </a:prstGeom>
        </p:spPr>
      </p:pic>
      <p:pic>
        <p:nvPicPr>
          <p:cNvPr id="11" name="图片 10">
            <a:extLst>
              <a:ext uri="{FF2B5EF4-FFF2-40B4-BE49-F238E27FC236}">
                <a16:creationId xmlns="" xmlns:a16="http://schemas.microsoft.com/office/drawing/2014/main" id="{89CF5998-F4FB-2940-9E70-DAB7DF8048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100" y="1384160"/>
            <a:ext cx="2537704" cy="1977432"/>
          </a:xfrm>
          <a:prstGeom prst="rect">
            <a:avLst/>
          </a:prstGeom>
        </p:spPr>
      </p:pic>
      <p:sp>
        <p:nvSpPr>
          <p:cNvPr id="12" name="文本框 11">
            <a:extLst>
              <a:ext uri="{FF2B5EF4-FFF2-40B4-BE49-F238E27FC236}">
                <a16:creationId xmlns="" xmlns:a16="http://schemas.microsoft.com/office/drawing/2014/main" id="{710F413F-2E4F-394F-BB0F-7AB05B860C01}"/>
              </a:ext>
            </a:extLst>
          </p:cNvPr>
          <p:cNvSpPr txBox="1"/>
          <p:nvPr/>
        </p:nvSpPr>
        <p:spPr>
          <a:xfrm>
            <a:off x="1304347" y="1062892"/>
            <a:ext cx="1138453" cy="307777"/>
          </a:xfrm>
          <a:prstGeom prst="rect">
            <a:avLst/>
          </a:prstGeom>
          <a:noFill/>
        </p:spPr>
        <p:txBody>
          <a:bodyPr wrap="none" rtlCol="0">
            <a:spAutoFit/>
          </a:bodyPr>
          <a:lstStyle/>
          <a:p>
            <a:r>
              <a:rPr kumimoji="1" lang="en-US" altLang="zh-CN" sz="1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Residential</a:t>
            </a:r>
            <a:endParaRPr kumimoji="1" lang="zh-CN" altLang="en-US" sz="1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4" name="文本框 13">
            <a:extLst>
              <a:ext uri="{FF2B5EF4-FFF2-40B4-BE49-F238E27FC236}">
                <a16:creationId xmlns="" xmlns:a16="http://schemas.microsoft.com/office/drawing/2014/main" id="{F4362CD6-0717-AC46-A7D2-0141AD76D999}"/>
              </a:ext>
            </a:extLst>
          </p:cNvPr>
          <p:cNvSpPr txBox="1"/>
          <p:nvPr/>
        </p:nvSpPr>
        <p:spPr>
          <a:xfrm>
            <a:off x="3917910" y="1062892"/>
            <a:ext cx="1212191" cy="307777"/>
          </a:xfrm>
          <a:prstGeom prst="rect">
            <a:avLst/>
          </a:prstGeom>
          <a:noFill/>
        </p:spPr>
        <p:txBody>
          <a:bodyPr wrap="none" rtlCol="0">
            <a:spAutoFit/>
          </a:bodyPr>
          <a:lstStyle/>
          <a:p>
            <a:r>
              <a:rPr kumimoji="1" lang="en-US" altLang="zh-CN" sz="1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Commercial</a:t>
            </a:r>
            <a:endParaRPr kumimoji="1" lang="zh-CN" altLang="en-US" sz="1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3" name="文本框 12">
            <a:extLst>
              <a:ext uri="{FF2B5EF4-FFF2-40B4-BE49-F238E27FC236}">
                <a16:creationId xmlns="" xmlns:a16="http://schemas.microsoft.com/office/drawing/2014/main" id="{AA650C38-3BE6-674B-B77E-779D23357F23}"/>
              </a:ext>
            </a:extLst>
          </p:cNvPr>
          <p:cNvSpPr txBox="1"/>
          <p:nvPr/>
        </p:nvSpPr>
        <p:spPr>
          <a:xfrm>
            <a:off x="996669" y="3550034"/>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390/395/400</a:t>
            </a:r>
            <a:endParaRPr kumimoji="1" lang="zh-CN" altLang="en-US" dirty="0">
              <a:solidFill>
                <a:schemeClr val="bg1"/>
              </a:solidFill>
            </a:endParaRPr>
          </a:p>
        </p:txBody>
      </p:sp>
      <p:sp>
        <p:nvSpPr>
          <p:cNvPr id="16" name="文本框 15">
            <a:extLst>
              <a:ext uri="{FF2B5EF4-FFF2-40B4-BE49-F238E27FC236}">
                <a16:creationId xmlns="" xmlns:a16="http://schemas.microsoft.com/office/drawing/2014/main" id="{FDF053BB-25F2-EE46-8E3E-020A9E8BA73C}"/>
              </a:ext>
            </a:extLst>
          </p:cNvPr>
          <p:cNvSpPr txBox="1"/>
          <p:nvPr/>
        </p:nvSpPr>
        <p:spPr>
          <a:xfrm>
            <a:off x="996669" y="3978031"/>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415/420/425</a:t>
            </a:r>
            <a:endParaRPr kumimoji="1" lang="zh-CN" altLang="en-US" dirty="0">
              <a:solidFill>
                <a:schemeClr val="bg1"/>
              </a:solidFill>
            </a:endParaRPr>
          </a:p>
        </p:txBody>
      </p:sp>
      <p:sp>
        <p:nvSpPr>
          <p:cNvPr id="17" name="文本框 16">
            <a:extLst>
              <a:ext uri="{FF2B5EF4-FFF2-40B4-BE49-F238E27FC236}">
                <a16:creationId xmlns="" xmlns:a16="http://schemas.microsoft.com/office/drawing/2014/main" id="{BE1CA34A-9DDF-6A4C-AD51-0472C4C7C4E7}"/>
              </a:ext>
            </a:extLst>
          </p:cNvPr>
          <p:cNvSpPr txBox="1"/>
          <p:nvPr/>
        </p:nvSpPr>
        <p:spPr>
          <a:xfrm>
            <a:off x="3753154" y="3550032"/>
            <a:ext cx="1676164"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430/435/440 </a:t>
            </a:r>
            <a:endParaRPr kumimoji="1" lang="zh-CN" altLang="en-US" dirty="0">
              <a:solidFill>
                <a:schemeClr val="bg1"/>
              </a:solidFill>
            </a:endParaRPr>
          </a:p>
        </p:txBody>
      </p:sp>
      <p:sp>
        <p:nvSpPr>
          <p:cNvPr id="18" name="文本框 17">
            <a:extLst>
              <a:ext uri="{FF2B5EF4-FFF2-40B4-BE49-F238E27FC236}">
                <a16:creationId xmlns="" xmlns:a16="http://schemas.microsoft.com/office/drawing/2014/main" id="{E432B2A9-867F-BE44-944C-C66CDDEEFC00}"/>
              </a:ext>
            </a:extLst>
          </p:cNvPr>
          <p:cNvSpPr txBox="1"/>
          <p:nvPr/>
        </p:nvSpPr>
        <p:spPr>
          <a:xfrm>
            <a:off x="3753154" y="3978031"/>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470/475/480</a:t>
            </a:r>
            <a:endParaRPr kumimoji="1" lang="zh-CN" altLang="en-US" dirty="0">
              <a:solidFill>
                <a:schemeClr val="bg1"/>
              </a:solidFill>
            </a:endParaRPr>
          </a:p>
        </p:txBody>
      </p:sp>
      <p:sp>
        <p:nvSpPr>
          <p:cNvPr id="25" name="文本框 24">
            <a:extLst>
              <a:ext uri="{FF2B5EF4-FFF2-40B4-BE49-F238E27FC236}">
                <a16:creationId xmlns="" xmlns:a16="http://schemas.microsoft.com/office/drawing/2014/main" id="{4E7EF65C-B196-E84E-9C69-A0700C943623}"/>
              </a:ext>
            </a:extLst>
          </p:cNvPr>
          <p:cNvSpPr txBox="1"/>
          <p:nvPr/>
        </p:nvSpPr>
        <p:spPr>
          <a:xfrm>
            <a:off x="6922818" y="1062892"/>
            <a:ext cx="681597" cy="307777"/>
          </a:xfrm>
          <a:prstGeom prst="rect">
            <a:avLst/>
          </a:prstGeom>
          <a:noFill/>
        </p:spPr>
        <p:txBody>
          <a:bodyPr wrap="none" rtlCol="0">
            <a:spAutoFit/>
          </a:bodyPr>
          <a:lstStyle/>
          <a:p>
            <a:r>
              <a:rPr kumimoji="1" lang="en-US" altLang="zh-CN" sz="1400" b="1" dirty="0">
                <a:solidFill>
                  <a:schemeClr val="bg1"/>
                </a:solidFill>
                <a:latin typeface="Arial" panose="020B0604020202020204" pitchFamily="34" charset="0"/>
                <a:ea typeface="Microsoft YaHei" panose="020B0503020204020204" pitchFamily="34" charset="-122"/>
                <a:cs typeface="Arial" panose="020B0604020202020204" pitchFamily="34" charset="0"/>
              </a:rPr>
              <a:t>Utility</a:t>
            </a:r>
            <a:endParaRPr kumimoji="1" lang="zh-CN" altLang="en-US" sz="1400" b="1"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26" name="图片 25">
            <a:extLst>
              <a:ext uri="{FF2B5EF4-FFF2-40B4-BE49-F238E27FC236}">
                <a16:creationId xmlns="" xmlns:a16="http://schemas.microsoft.com/office/drawing/2014/main" id="{4AF56AC6-6235-CD4E-8658-D1ADF61EAEDA}"/>
              </a:ext>
            </a:extLst>
          </p:cNvPr>
          <p:cNvPicPr>
            <a:picLocks noChangeAspect="1"/>
          </p:cNvPicPr>
          <p:nvPr/>
        </p:nvPicPr>
        <p:blipFill>
          <a:blip r:embed="rId4"/>
          <a:stretch>
            <a:fillRect/>
          </a:stretch>
        </p:blipFill>
        <p:spPr>
          <a:xfrm>
            <a:off x="6011196" y="1400724"/>
            <a:ext cx="2537704" cy="1940740"/>
          </a:xfrm>
          <a:prstGeom prst="rect">
            <a:avLst/>
          </a:prstGeom>
        </p:spPr>
      </p:pic>
      <p:sp>
        <p:nvSpPr>
          <p:cNvPr id="28" name="折角形 27">
            <a:extLst>
              <a:ext uri="{FF2B5EF4-FFF2-40B4-BE49-F238E27FC236}">
                <a16:creationId xmlns="" xmlns:a16="http://schemas.microsoft.com/office/drawing/2014/main" id="{3CF5A0CC-924E-604E-8E39-B290BA4E7EF3}"/>
              </a:ext>
            </a:extLst>
          </p:cNvPr>
          <p:cNvSpPr/>
          <p:nvPr/>
        </p:nvSpPr>
        <p:spPr>
          <a:xfrm>
            <a:off x="6110951" y="3550032"/>
            <a:ext cx="2361605"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 xmlns:a16="http://schemas.microsoft.com/office/drawing/2014/main" id="{3088E4A9-899B-CD4C-A7C5-FE9B3B9A33CB}"/>
              </a:ext>
            </a:extLst>
          </p:cNvPr>
          <p:cNvSpPr txBox="1"/>
          <p:nvPr/>
        </p:nvSpPr>
        <p:spPr>
          <a:xfrm>
            <a:off x="6489027" y="3550032"/>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570/575/580</a:t>
            </a:r>
            <a:endParaRPr kumimoji="1" lang="zh-CN" altLang="en-US" dirty="0">
              <a:solidFill>
                <a:schemeClr val="bg1"/>
              </a:solidFill>
            </a:endParaRPr>
          </a:p>
        </p:txBody>
      </p:sp>
      <p:sp>
        <p:nvSpPr>
          <p:cNvPr id="20" name="折角形 19">
            <a:extLst>
              <a:ext uri="{FF2B5EF4-FFF2-40B4-BE49-F238E27FC236}">
                <a16:creationId xmlns="" xmlns:a16="http://schemas.microsoft.com/office/drawing/2014/main" id="{B9734F21-0242-D74E-BC0C-CC45B9FB0024}"/>
              </a:ext>
            </a:extLst>
          </p:cNvPr>
          <p:cNvSpPr/>
          <p:nvPr/>
        </p:nvSpPr>
        <p:spPr>
          <a:xfrm>
            <a:off x="3284927" y="4374243"/>
            <a:ext cx="2478156"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17">
            <a:extLst>
              <a:ext uri="{FF2B5EF4-FFF2-40B4-BE49-F238E27FC236}">
                <a16:creationId xmlns="" xmlns:a16="http://schemas.microsoft.com/office/drawing/2014/main" id="{E432B2A9-867F-BE44-944C-C66CDDEEFC00}"/>
              </a:ext>
            </a:extLst>
          </p:cNvPr>
          <p:cNvSpPr txBox="1"/>
          <p:nvPr/>
        </p:nvSpPr>
        <p:spPr>
          <a:xfrm>
            <a:off x="3753154" y="4374244"/>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520/525/530</a:t>
            </a:r>
            <a:endParaRPr kumimoji="1" lang="zh-CN" altLang="en-US" dirty="0">
              <a:solidFill>
                <a:schemeClr val="bg1"/>
              </a:solidFill>
            </a:endParaRPr>
          </a:p>
        </p:txBody>
      </p:sp>
      <p:sp>
        <p:nvSpPr>
          <p:cNvPr id="29" name="折角形 28">
            <a:extLst>
              <a:ext uri="{FF2B5EF4-FFF2-40B4-BE49-F238E27FC236}">
                <a16:creationId xmlns="" xmlns:a16="http://schemas.microsoft.com/office/drawing/2014/main" id="{3CF5A0CC-924E-604E-8E39-B290BA4E7EF3}"/>
              </a:ext>
            </a:extLst>
          </p:cNvPr>
          <p:cNvSpPr/>
          <p:nvPr/>
        </p:nvSpPr>
        <p:spPr>
          <a:xfrm>
            <a:off x="6099245" y="3978031"/>
            <a:ext cx="2361605"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29">
            <a:extLst>
              <a:ext uri="{FF2B5EF4-FFF2-40B4-BE49-F238E27FC236}">
                <a16:creationId xmlns="" xmlns:a16="http://schemas.microsoft.com/office/drawing/2014/main" id="{3088E4A9-899B-CD4C-A7C5-FE9B3B9A33CB}"/>
              </a:ext>
            </a:extLst>
          </p:cNvPr>
          <p:cNvSpPr txBox="1"/>
          <p:nvPr/>
        </p:nvSpPr>
        <p:spPr>
          <a:xfrm>
            <a:off x="6471299" y="4000156"/>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620/625/630</a:t>
            </a:r>
            <a:endParaRPr kumimoji="1" lang="zh-CN" altLang="en-US" dirty="0">
              <a:solidFill>
                <a:schemeClr val="bg1"/>
              </a:solidFill>
            </a:endParaRPr>
          </a:p>
        </p:txBody>
      </p:sp>
      <p:sp>
        <p:nvSpPr>
          <p:cNvPr id="32" name="折角形 31">
            <a:extLst>
              <a:ext uri="{FF2B5EF4-FFF2-40B4-BE49-F238E27FC236}">
                <a16:creationId xmlns="" xmlns:a16="http://schemas.microsoft.com/office/drawing/2014/main" id="{3CF5A0CC-924E-604E-8E39-B290BA4E7EF3}"/>
              </a:ext>
            </a:extLst>
          </p:cNvPr>
          <p:cNvSpPr/>
          <p:nvPr/>
        </p:nvSpPr>
        <p:spPr>
          <a:xfrm>
            <a:off x="6099245" y="4374244"/>
            <a:ext cx="2361605" cy="300083"/>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29">
            <a:extLst>
              <a:ext uri="{FF2B5EF4-FFF2-40B4-BE49-F238E27FC236}">
                <a16:creationId xmlns="" xmlns:a16="http://schemas.microsoft.com/office/drawing/2014/main" id="{3088E4A9-899B-CD4C-A7C5-FE9B3B9A33CB}"/>
              </a:ext>
            </a:extLst>
          </p:cNvPr>
          <p:cNvSpPr txBox="1"/>
          <p:nvPr/>
        </p:nvSpPr>
        <p:spPr>
          <a:xfrm>
            <a:off x="6460666" y="4382944"/>
            <a:ext cx="1637692" cy="300082"/>
          </a:xfrm>
          <a:prstGeom prst="rect">
            <a:avLst/>
          </a:prstGeom>
          <a:noFill/>
        </p:spPr>
        <p:txBody>
          <a:bodyPr wrap="none" rtlCol="0">
            <a:spAutoFit/>
          </a:bodyPr>
          <a:lstStyle/>
          <a:p>
            <a:r>
              <a:rPr kumimoji="1" lang="en-US" altLang="zh-CN" dirty="0" err="1">
                <a:solidFill>
                  <a:schemeClr val="bg1"/>
                </a:solidFill>
              </a:rPr>
              <a:t>iPower</a:t>
            </a:r>
            <a:r>
              <a:rPr kumimoji="1" lang="en-US" altLang="zh-CN" dirty="0">
                <a:solidFill>
                  <a:schemeClr val="bg1"/>
                </a:solidFill>
              </a:rPr>
              <a:t> </a:t>
            </a:r>
            <a:r>
              <a:rPr kumimoji="1" lang="en-US" altLang="zh-CN" dirty="0" smtClean="0">
                <a:solidFill>
                  <a:schemeClr val="bg1"/>
                </a:solidFill>
              </a:rPr>
              <a:t>680/685/690</a:t>
            </a:r>
            <a:endParaRPr kumimoji="1" lang="zh-CN" altLang="en-US" dirty="0">
              <a:solidFill>
                <a:schemeClr val="bg1"/>
              </a:solidFill>
            </a:endParaRPr>
          </a:p>
        </p:txBody>
      </p:sp>
    </p:spTree>
    <p:extLst>
      <p:ext uri="{BB962C8B-B14F-4D97-AF65-F5344CB8AC3E}">
        <p14:creationId xmlns:p14="http://schemas.microsoft.com/office/powerpoint/2010/main" val="279598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3114955"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Benchmarking Module Details</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45" name="图片 44">
            <a:extLst>
              <a:ext uri="{FF2B5EF4-FFF2-40B4-BE49-F238E27FC236}">
                <a16:creationId xmlns="" xmlns:a16="http://schemas.microsoft.com/office/drawing/2014/main" id="{52D71767-48C2-734F-91A7-BA8507ACDC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2720" y="1438749"/>
            <a:ext cx="433137" cy="427512"/>
          </a:xfrm>
          <a:prstGeom prst="rect">
            <a:avLst/>
          </a:prstGeom>
        </p:spPr>
      </p:pic>
      <p:pic>
        <p:nvPicPr>
          <p:cNvPr id="47" name="图片 46">
            <a:extLst>
              <a:ext uri="{FF2B5EF4-FFF2-40B4-BE49-F238E27FC236}">
                <a16:creationId xmlns="" xmlns:a16="http://schemas.microsoft.com/office/drawing/2014/main" id="{F596834F-A3C7-B742-94E2-C64AB1CAF9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2720" y="2931168"/>
            <a:ext cx="433137" cy="427512"/>
          </a:xfrm>
          <a:prstGeom prst="rect">
            <a:avLst/>
          </a:prstGeom>
        </p:spPr>
      </p:pic>
      <p:pic>
        <p:nvPicPr>
          <p:cNvPr id="49" name="图片 48">
            <a:extLst>
              <a:ext uri="{FF2B5EF4-FFF2-40B4-BE49-F238E27FC236}">
                <a16:creationId xmlns="" xmlns:a16="http://schemas.microsoft.com/office/drawing/2014/main" id="{2803FDD0-F52E-9940-8D62-82808CEB05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2720" y="2121835"/>
            <a:ext cx="416262" cy="410637"/>
          </a:xfrm>
          <a:prstGeom prst="rect">
            <a:avLst/>
          </a:prstGeom>
        </p:spPr>
      </p:pic>
      <p:pic>
        <p:nvPicPr>
          <p:cNvPr id="51" name="图片 50">
            <a:extLst>
              <a:ext uri="{FF2B5EF4-FFF2-40B4-BE49-F238E27FC236}">
                <a16:creationId xmlns="" xmlns:a16="http://schemas.microsoft.com/office/drawing/2014/main" id="{FD20B24C-AC95-C646-B20A-57E6FBABBF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2720" y="3841242"/>
            <a:ext cx="433137" cy="427512"/>
          </a:xfrm>
          <a:prstGeom prst="rect">
            <a:avLst/>
          </a:prstGeom>
        </p:spPr>
      </p:pic>
      <p:sp>
        <p:nvSpPr>
          <p:cNvPr id="15" name="矩形 14">
            <a:extLst>
              <a:ext uri="{FF2B5EF4-FFF2-40B4-BE49-F238E27FC236}">
                <a16:creationId xmlns="" xmlns:a16="http://schemas.microsoft.com/office/drawing/2014/main" id="{2D9E2730-39CC-774F-9CEE-8987BE53E2E7}"/>
              </a:ext>
            </a:extLst>
          </p:cNvPr>
          <p:cNvSpPr/>
          <p:nvPr/>
        </p:nvSpPr>
        <p:spPr>
          <a:xfrm>
            <a:off x="835387" y="1466602"/>
            <a:ext cx="1288415" cy="430885"/>
          </a:xfrm>
          <a:prstGeom prst="rect">
            <a:avLst/>
          </a:prstGeom>
        </p:spPr>
        <p:txBody>
          <a:bodyPr wrap="square" lIns="91438" tIns="45719" rIns="91438" bIns="45719">
            <a:spAutoFit/>
          </a:bodyPr>
          <a:lstStyle/>
          <a:p>
            <a:r>
              <a:rPr lang="zh-CN" altLang="en-US" sz="1050" dirty="0">
                <a:solidFill>
                  <a:schemeClr val="bg1"/>
                </a:solidFill>
                <a:ea typeface="微软雅黑" panose="020B0503020204020204" pitchFamily="34" charset="-122"/>
                <a:cs typeface="+mn-lt"/>
              </a:rPr>
              <a:t>Higher module efficiency</a:t>
            </a:r>
          </a:p>
        </p:txBody>
      </p:sp>
      <p:sp>
        <p:nvSpPr>
          <p:cNvPr id="16" name="矩形 15">
            <a:extLst>
              <a:ext uri="{FF2B5EF4-FFF2-40B4-BE49-F238E27FC236}">
                <a16:creationId xmlns="" xmlns:a16="http://schemas.microsoft.com/office/drawing/2014/main" id="{2C405DC6-9C47-BE4D-B676-C172A871C3BC}"/>
              </a:ext>
            </a:extLst>
          </p:cNvPr>
          <p:cNvSpPr/>
          <p:nvPr/>
        </p:nvSpPr>
        <p:spPr>
          <a:xfrm>
            <a:off x="835387" y="2831308"/>
            <a:ext cx="1752597" cy="738662"/>
          </a:xfrm>
          <a:prstGeom prst="rect">
            <a:avLst/>
          </a:prstGeom>
        </p:spPr>
        <p:txBody>
          <a:bodyPr wrap="square" lIns="91438" tIns="45719" rIns="91438" bIns="45719">
            <a:spAutoFit/>
          </a:bodyPr>
          <a:lstStyle/>
          <a:p>
            <a:r>
              <a:rPr lang="zh-CN" altLang="en-US" sz="1050" dirty="0">
                <a:solidFill>
                  <a:schemeClr val="bg1"/>
                </a:solidFill>
                <a:ea typeface="微软雅黑" panose="020B0503020204020204" pitchFamily="34" charset="-122"/>
                <a:cs typeface="+mn-lt"/>
              </a:rPr>
              <a:t>Compatible with distributed </a:t>
            </a:r>
          </a:p>
          <a:p>
            <a:r>
              <a:rPr lang="zh-CN" altLang="en-US" sz="1050" dirty="0">
                <a:solidFill>
                  <a:schemeClr val="bg1"/>
                </a:solidFill>
                <a:ea typeface="微软雅黑" panose="020B0503020204020204" pitchFamily="34" charset="-122"/>
                <a:cs typeface="+mn-lt"/>
              </a:rPr>
              <a:t>power system on rooftops and large-scale ground-mounted power plants</a:t>
            </a:r>
          </a:p>
        </p:txBody>
      </p:sp>
      <p:sp>
        <p:nvSpPr>
          <p:cNvPr id="17" name="矩形 16">
            <a:extLst>
              <a:ext uri="{FF2B5EF4-FFF2-40B4-BE49-F238E27FC236}">
                <a16:creationId xmlns="" xmlns:a16="http://schemas.microsoft.com/office/drawing/2014/main" id="{CEB648F7-AFA7-B941-B14A-C2B9E4459491}"/>
              </a:ext>
            </a:extLst>
          </p:cNvPr>
          <p:cNvSpPr/>
          <p:nvPr/>
        </p:nvSpPr>
        <p:spPr>
          <a:xfrm>
            <a:off x="835387" y="2136794"/>
            <a:ext cx="1284722" cy="415496"/>
          </a:xfrm>
          <a:prstGeom prst="rect">
            <a:avLst/>
          </a:prstGeom>
        </p:spPr>
        <p:txBody>
          <a:bodyPr wrap="square" lIns="91438" tIns="45719" rIns="91438" bIns="45719">
            <a:spAutoFit/>
          </a:bodyPr>
          <a:lstStyle/>
          <a:p>
            <a:r>
              <a:rPr lang="zh-CN" altLang="en-US" sz="1050" dirty="0">
                <a:solidFill>
                  <a:schemeClr val="bg1"/>
                </a:solidFill>
                <a:ea typeface="微软雅黑" panose="020B0503020204020204" pitchFamily="34" charset="-122"/>
                <a:cs typeface="+mn-lt"/>
              </a:rPr>
              <a:t>Higher generation revenue</a:t>
            </a:r>
          </a:p>
        </p:txBody>
      </p:sp>
      <p:sp>
        <p:nvSpPr>
          <p:cNvPr id="18" name="矩形 17">
            <a:extLst>
              <a:ext uri="{FF2B5EF4-FFF2-40B4-BE49-F238E27FC236}">
                <a16:creationId xmlns="" xmlns:a16="http://schemas.microsoft.com/office/drawing/2014/main" id="{2FA49B15-4475-CC42-993B-65E2FEEA8289}"/>
              </a:ext>
            </a:extLst>
          </p:cNvPr>
          <p:cNvSpPr/>
          <p:nvPr/>
        </p:nvSpPr>
        <p:spPr>
          <a:xfrm>
            <a:off x="835387" y="3855575"/>
            <a:ext cx="1498599" cy="430885"/>
          </a:xfrm>
          <a:prstGeom prst="rect">
            <a:avLst/>
          </a:prstGeom>
        </p:spPr>
        <p:txBody>
          <a:bodyPr wrap="square" lIns="91438" tIns="45719" rIns="91438" bIns="45719">
            <a:spAutoFit/>
          </a:bodyPr>
          <a:lstStyle/>
          <a:p>
            <a:r>
              <a:rPr lang="zh-CN" altLang="en-US" sz="1050" dirty="0">
                <a:solidFill>
                  <a:schemeClr val="bg1"/>
                </a:solidFill>
                <a:ea typeface="微软雅黑" panose="020B0503020204020204" pitchFamily="34" charset="-122"/>
                <a:cs typeface="+mn-lt"/>
              </a:rPr>
              <a:t>Lower Full life cycle cost of electricity</a:t>
            </a:r>
          </a:p>
        </p:txBody>
      </p:sp>
      <p:graphicFrame>
        <p:nvGraphicFramePr>
          <p:cNvPr id="13" name="表格 12"/>
          <p:cNvGraphicFramePr>
            <a:graphicFrameLocks noGrp="1"/>
          </p:cNvGraphicFramePr>
          <p:nvPr>
            <p:extLst>
              <p:ext uri="{D42A27DB-BD31-4B8C-83A1-F6EECF244321}">
                <p14:modId xmlns:p14="http://schemas.microsoft.com/office/powerpoint/2010/main" val="1467094008"/>
              </p:ext>
            </p:extLst>
          </p:nvPr>
        </p:nvGraphicFramePr>
        <p:xfrm>
          <a:off x="2618072" y="1449866"/>
          <a:ext cx="6333423" cy="2974166"/>
        </p:xfrm>
        <a:graphic>
          <a:graphicData uri="http://schemas.openxmlformats.org/drawingml/2006/table">
            <a:tbl>
              <a:tblPr>
                <a:tableStyleId>{5C22544A-7EE6-4342-B048-85BDC9FD1C3A}</a:tableStyleId>
              </a:tblPr>
              <a:tblGrid>
                <a:gridCol w="1232033">
                  <a:extLst>
                    <a:ext uri="{9D8B030D-6E8A-4147-A177-3AD203B41FA5}">
                      <a16:colId xmlns:a16="http://schemas.microsoft.com/office/drawing/2014/main" xmlns="" val="20000"/>
                    </a:ext>
                  </a:extLst>
                </a:gridCol>
                <a:gridCol w="853440">
                  <a:extLst>
                    <a:ext uri="{9D8B030D-6E8A-4147-A177-3AD203B41FA5}">
                      <a16:colId xmlns:a16="http://schemas.microsoft.com/office/drawing/2014/main" xmlns="" val="20001"/>
                    </a:ext>
                  </a:extLst>
                </a:gridCol>
                <a:gridCol w="853440">
                  <a:extLst>
                    <a:ext uri="{9D8B030D-6E8A-4147-A177-3AD203B41FA5}">
                      <a16:colId xmlns:a16="http://schemas.microsoft.com/office/drawing/2014/main" xmlns="" val="20003"/>
                    </a:ext>
                  </a:extLst>
                </a:gridCol>
                <a:gridCol w="853440">
                  <a:extLst>
                    <a:ext uri="{9D8B030D-6E8A-4147-A177-3AD203B41FA5}">
                      <a16:colId xmlns:a16="http://schemas.microsoft.com/office/drawing/2014/main" xmlns="" val="20004"/>
                    </a:ext>
                  </a:extLst>
                </a:gridCol>
                <a:gridCol w="853440">
                  <a:extLst>
                    <a:ext uri="{9D8B030D-6E8A-4147-A177-3AD203B41FA5}">
                      <a16:colId xmlns:a16="http://schemas.microsoft.com/office/drawing/2014/main" xmlns="" val="20006"/>
                    </a:ext>
                  </a:extLst>
                </a:gridCol>
                <a:gridCol w="853440"/>
                <a:gridCol w="834190"/>
              </a:tblGrid>
              <a:tr h="352572">
                <a:tc>
                  <a:txBody>
                    <a:bodyPr/>
                    <a:lstStyle/>
                    <a:p>
                      <a:pPr algn="ctr" fontAlgn="b"/>
                      <a:r>
                        <a:rPr lang="en-US" altLang="zh-CN" sz="1000" u="none" strike="noStrike" dirty="0" smtClean="0">
                          <a:solidFill>
                            <a:schemeClr val="bg1"/>
                          </a:solidFill>
                          <a:effectLst/>
                          <a:latin typeface="微软雅黑" pitchFamily="34" charset="-122"/>
                          <a:ea typeface="微软雅黑" pitchFamily="34" charset="-122"/>
                        </a:rPr>
                        <a:t>Cell size/Layout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altLang="zh-CN" sz="900" b="0" u="none" strike="noStrike" dirty="0" smtClean="0">
                          <a:solidFill>
                            <a:schemeClr val="bg1"/>
                          </a:solidFill>
                          <a:effectLst/>
                          <a:latin typeface="微软雅黑" pitchFamily="34" charset="-122"/>
                          <a:ea typeface="微软雅黑" pitchFamily="34" charset="-122"/>
                        </a:rPr>
                        <a:t>166mm /120pcs</a:t>
                      </a:r>
                      <a:endParaRPr lang="zh-CN" altLang="en-US"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algn="ctr" fontAlgn="ctr"/>
                      <a:r>
                        <a:rPr lang="en-US" altLang="zh-CN" sz="900" b="0" u="none" strike="noStrike" dirty="0" smtClean="0">
                          <a:solidFill>
                            <a:schemeClr val="bg1"/>
                          </a:solidFill>
                          <a:effectLst/>
                          <a:latin typeface="微软雅黑" pitchFamily="34" charset="-122"/>
                          <a:ea typeface="微软雅黑" pitchFamily="34" charset="-122"/>
                        </a:rPr>
                        <a:t>210mm /132pcs</a:t>
                      </a:r>
                      <a:endParaRPr lang="zh-CN" altLang="en-US"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158.75mm/</a:t>
                      </a: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132pcs</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210mm/</a:t>
                      </a: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120pcs</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1033">
                <a:tc>
                  <a:txBody>
                    <a:bodyPr/>
                    <a:lstStyle/>
                    <a:p>
                      <a:pPr algn="ctr" fontAlgn="b"/>
                      <a:r>
                        <a:rPr lang="en-US" altLang="zh-CN" sz="1000" b="0" i="0" u="none" strike="noStrike" dirty="0" smtClean="0">
                          <a:solidFill>
                            <a:schemeClr val="bg1"/>
                          </a:solidFill>
                          <a:effectLst/>
                          <a:latin typeface="微软雅黑" pitchFamily="34" charset="-122"/>
                          <a:ea typeface="微软雅黑" pitchFamily="34" charset="-122"/>
                        </a:rPr>
                        <a:t>Module</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dirty="0" err="1" smtClean="0">
                          <a:solidFill>
                            <a:schemeClr val="bg1"/>
                          </a:solidFill>
                          <a:effectLst/>
                          <a:latin typeface="微软雅黑" pitchFamily="34" charset="-122"/>
                          <a:ea typeface="微软雅黑" pitchFamily="34" charset="-122"/>
                        </a:rPr>
                        <a:t>Akcome</a:t>
                      </a:r>
                      <a:endParaRPr lang="en-US" sz="900" b="0" u="none" strike="noStrike" dirty="0" smtClean="0">
                        <a:solidFill>
                          <a:schemeClr val="bg1"/>
                        </a:solidFill>
                        <a:effectLst/>
                        <a:latin typeface="微软雅黑" pitchFamily="34" charset="-122"/>
                        <a:ea typeface="微软雅黑" pitchFamily="34" charset="-122"/>
                      </a:endParaRPr>
                    </a:p>
                    <a:p>
                      <a:pPr algn="ctr" fontAlgn="ctr"/>
                      <a:r>
                        <a:rPr lang="en-US" sz="900" b="0" i="0" u="none" strike="noStrike" dirty="0" smtClean="0">
                          <a:solidFill>
                            <a:schemeClr val="bg1"/>
                          </a:solidFill>
                          <a:effectLst/>
                          <a:latin typeface="微软雅黑" pitchFamily="34" charset="-122"/>
                          <a:ea typeface="微软雅黑" pitchFamily="34" charset="-122"/>
                        </a:rPr>
                        <a:t>HJT </a:t>
                      </a:r>
                      <a:r>
                        <a:rPr lang="en-US" altLang="zh-CN" sz="900" b="0" i="0" u="none" strike="noStrike" dirty="0" smtClean="0">
                          <a:solidFill>
                            <a:schemeClr val="bg1"/>
                          </a:solidFill>
                          <a:effectLst/>
                          <a:latin typeface="微软雅黑" pitchFamily="34" charset="-122"/>
                          <a:ea typeface="微软雅黑" pitchFamily="34" charset="-122"/>
                        </a:rPr>
                        <a:t>Half-cut</a:t>
                      </a:r>
                      <a:endParaRPr lang="en-US"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L Brand</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900" b="0" u="none" strike="noStrike" dirty="0" err="1" smtClean="0">
                          <a:solidFill>
                            <a:schemeClr val="bg1"/>
                          </a:solidFill>
                          <a:effectLst/>
                          <a:latin typeface="微软雅黑" pitchFamily="34" charset="-122"/>
                          <a:ea typeface="微软雅黑" pitchFamily="34" charset="-122"/>
                        </a:rPr>
                        <a:t>Perc</a:t>
                      </a:r>
                      <a:r>
                        <a:rPr lang="en-US" altLang="zh-CN" sz="9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dirty="0" err="1" smtClean="0">
                          <a:solidFill>
                            <a:schemeClr val="bg1"/>
                          </a:solidFill>
                          <a:effectLst/>
                          <a:latin typeface="微软雅黑" pitchFamily="34" charset="-122"/>
                          <a:ea typeface="微软雅黑" pitchFamily="34" charset="-122"/>
                        </a:rPr>
                        <a:t>Akcome</a:t>
                      </a:r>
                      <a:endParaRPr lang="en-US" sz="900" b="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chemeClr val="bg1"/>
                          </a:solidFill>
                          <a:effectLst/>
                          <a:latin typeface="微软雅黑" pitchFamily="34" charset="-122"/>
                          <a:ea typeface="微软雅黑" pitchFamily="34" charset="-122"/>
                        </a:rPr>
                        <a:t>HJT Half-cut</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T Brand</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900" b="0" u="none" strike="noStrike" dirty="0" err="1" smtClean="0">
                          <a:solidFill>
                            <a:schemeClr val="bg1"/>
                          </a:solidFill>
                          <a:effectLst/>
                          <a:latin typeface="微软雅黑" pitchFamily="34" charset="-122"/>
                          <a:ea typeface="微软雅黑" pitchFamily="34" charset="-122"/>
                        </a:rPr>
                        <a:t>Perc</a:t>
                      </a:r>
                      <a:r>
                        <a:rPr lang="en-US" altLang="zh-CN" sz="9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900" b="0" u="none" strike="noStrike" dirty="0" err="1" smtClean="0">
                          <a:solidFill>
                            <a:schemeClr val="bg1"/>
                          </a:solidFill>
                          <a:effectLst/>
                          <a:latin typeface="微软雅黑" pitchFamily="34" charset="-122"/>
                          <a:ea typeface="微软雅黑" pitchFamily="34" charset="-122"/>
                        </a:rPr>
                        <a:t>Akcome</a:t>
                      </a:r>
                      <a:endParaRPr lang="en-US" sz="900" b="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chemeClr val="bg1"/>
                          </a:solidFill>
                          <a:effectLst/>
                          <a:latin typeface="微软雅黑" pitchFamily="34" charset="-122"/>
                          <a:ea typeface="微软雅黑" pitchFamily="34" charset="-122"/>
                        </a:rPr>
                        <a:t>HJT shingled all black</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T Brand</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900" b="0" u="none" strike="noStrike" dirty="0" err="1" smtClean="0">
                          <a:solidFill>
                            <a:schemeClr val="bg1"/>
                          </a:solidFill>
                          <a:effectLst/>
                          <a:latin typeface="微软雅黑" pitchFamily="34" charset="-122"/>
                          <a:ea typeface="微软雅黑" pitchFamily="34" charset="-122"/>
                        </a:rPr>
                        <a:t>Perc</a:t>
                      </a:r>
                      <a:r>
                        <a:rPr lang="en-US" altLang="zh-CN" sz="9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1033">
                <a:tc>
                  <a:txBody>
                    <a:bodyPr/>
                    <a:lstStyle/>
                    <a:p>
                      <a:pPr algn="ctr" fontAlgn="b"/>
                      <a:r>
                        <a:rPr lang="en-US" altLang="zh-CN" sz="1000" u="none" strike="noStrike" dirty="0" smtClean="0">
                          <a:solidFill>
                            <a:schemeClr val="bg1"/>
                          </a:solidFill>
                          <a:effectLst/>
                          <a:latin typeface="微软雅黑" pitchFamily="34" charset="-122"/>
                          <a:ea typeface="微软雅黑" pitchFamily="34" charset="-122"/>
                        </a:rPr>
                        <a:t>Power</a:t>
                      </a:r>
                      <a:r>
                        <a:rPr lang="zh-CN" altLang="en-US" sz="1000" u="none" strike="noStrike" dirty="0" smtClean="0">
                          <a:solidFill>
                            <a:schemeClr val="bg1"/>
                          </a:solidFill>
                          <a:effectLst/>
                          <a:latin typeface="微软雅黑" pitchFamily="34" charset="-122"/>
                          <a:ea typeface="微软雅黑" pitchFamily="34" charset="-122"/>
                        </a:rPr>
                        <a:t>（</a:t>
                      </a:r>
                      <a:r>
                        <a:rPr lang="en-US" sz="1000" u="none" strike="noStrike" dirty="0">
                          <a:solidFill>
                            <a:schemeClr val="bg1"/>
                          </a:solidFill>
                          <a:effectLst/>
                          <a:latin typeface="微软雅黑" pitchFamily="34" charset="-122"/>
                          <a:ea typeface="微软雅黑" pitchFamily="34" charset="-122"/>
                        </a:rPr>
                        <a:t>W）</a:t>
                      </a:r>
                      <a:endParaRPr 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050" b="1" u="none" strike="noStrike" dirty="0" smtClean="0">
                          <a:solidFill>
                            <a:srgbClr val="11C1FF"/>
                          </a:solidFill>
                          <a:effectLst/>
                          <a:latin typeface="微软雅黑" pitchFamily="34" charset="-122"/>
                          <a:ea typeface="微软雅黑" pitchFamily="34" charset="-122"/>
                        </a:rPr>
                        <a:t>395</a:t>
                      </a:r>
                      <a:endParaRPr lang="en-US" altLang="zh-CN" sz="1050" b="1" i="0" u="none" strike="noStrike" dirty="0">
                        <a:solidFill>
                          <a:srgbClr val="11C1FF"/>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b="1" u="none" strike="noStrike" dirty="0" smtClean="0">
                          <a:solidFill>
                            <a:srgbClr val="11C1FF"/>
                          </a:solidFill>
                          <a:effectLst/>
                          <a:latin typeface="微软雅黑" pitchFamily="34" charset="-122"/>
                          <a:ea typeface="微软雅黑" pitchFamily="34" charset="-122"/>
                        </a:rPr>
                        <a:t>375</a:t>
                      </a:r>
                      <a:endParaRPr lang="en-US" altLang="zh-CN" sz="1050" b="1" i="0" u="none" strike="noStrike" dirty="0">
                        <a:solidFill>
                          <a:srgbClr val="11C1FF"/>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1050" b="1" u="none" strike="noStrike" dirty="0" smtClean="0">
                          <a:solidFill>
                            <a:srgbClr val="11C1FF"/>
                          </a:solidFill>
                          <a:effectLst/>
                          <a:latin typeface="微软雅黑" pitchFamily="34" charset="-122"/>
                          <a:ea typeface="微软雅黑" pitchFamily="34" charset="-122"/>
                        </a:rPr>
                        <a:t>700</a:t>
                      </a:r>
                      <a:endParaRPr lang="en-US" altLang="zh-CN" sz="1050" b="1" i="0" u="none" strike="noStrike" dirty="0">
                        <a:solidFill>
                          <a:srgbClr val="11C1FF"/>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50" b="1" u="none" strike="noStrike" dirty="0" smtClean="0">
                          <a:solidFill>
                            <a:srgbClr val="11C1FF"/>
                          </a:solidFill>
                          <a:effectLst/>
                          <a:latin typeface="微软雅黑" pitchFamily="34" charset="-122"/>
                          <a:ea typeface="微软雅黑" pitchFamily="34" charset="-122"/>
                        </a:rPr>
                        <a:t>670</a:t>
                      </a:r>
                      <a:endParaRPr lang="en-US" altLang="zh-CN" sz="1050" b="1" i="0" u="none" strike="noStrike" dirty="0">
                        <a:solidFill>
                          <a:srgbClr val="11C1FF"/>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fontAlgn="b" latinLnBrk="0" hangingPunct="1">
                        <a:lnSpc>
                          <a:spcPct val="150000"/>
                        </a:lnSpc>
                        <a:spcBef>
                          <a:spcPct val="0"/>
                        </a:spcBef>
                        <a:spcAft>
                          <a:spcPct val="0"/>
                        </a:spcAft>
                        <a:buFont typeface="Arial" pitchFamily="34" charset="0"/>
                        <a:buNone/>
                      </a:pPr>
                      <a:r>
                        <a:rPr lang="en-US" altLang="zh-CN" sz="1050" b="1" u="none" strike="noStrike" kern="1200" dirty="0" smtClean="0">
                          <a:solidFill>
                            <a:srgbClr val="11C1FF"/>
                          </a:solidFill>
                          <a:effectLst/>
                          <a:latin typeface="微软雅黑" pitchFamily="34" charset="-122"/>
                          <a:ea typeface="微软雅黑" pitchFamily="34" charset="-122"/>
                          <a:cs typeface="+mn-cs"/>
                        </a:rPr>
                        <a:t>425</a:t>
                      </a:r>
                      <a:endParaRPr lang="en-US" altLang="zh-CN" sz="1050" b="1" u="none" strike="noStrike" kern="1200" dirty="0">
                        <a:solidFill>
                          <a:srgbClr val="11C1FF"/>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0" eaLnBrk="1" fontAlgn="b" latinLnBrk="0" hangingPunct="1">
                        <a:lnSpc>
                          <a:spcPct val="150000"/>
                        </a:lnSpc>
                        <a:spcBef>
                          <a:spcPct val="0"/>
                        </a:spcBef>
                        <a:spcAft>
                          <a:spcPct val="0"/>
                        </a:spcAft>
                        <a:buFont typeface="Arial" pitchFamily="34" charset="0"/>
                        <a:buNone/>
                      </a:pPr>
                      <a:r>
                        <a:rPr lang="en-US" altLang="zh-CN" sz="1050" b="1" u="none" strike="noStrike" kern="1200" dirty="0" smtClean="0">
                          <a:solidFill>
                            <a:srgbClr val="11C1FF"/>
                          </a:solidFill>
                          <a:effectLst/>
                          <a:latin typeface="微软雅黑" pitchFamily="34" charset="-122"/>
                          <a:ea typeface="微软雅黑" pitchFamily="34" charset="-122"/>
                          <a:cs typeface="+mn-cs"/>
                        </a:rPr>
                        <a:t>415</a:t>
                      </a:r>
                      <a:endParaRPr lang="en-US" altLang="zh-CN" sz="1050" b="1" u="none" strike="noStrike" kern="1200" dirty="0">
                        <a:solidFill>
                          <a:srgbClr val="11C1FF"/>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71033">
                <a:tc>
                  <a:txBody>
                    <a:bodyPr/>
                    <a:lstStyle/>
                    <a:p>
                      <a:pPr algn="ctr" fontAlgn="ctr"/>
                      <a:r>
                        <a:rPr lang="en-US" altLang="zh-CN" sz="1000" u="none" strike="noStrike" dirty="0" smtClean="0">
                          <a:solidFill>
                            <a:schemeClr val="bg1"/>
                          </a:solidFill>
                          <a:effectLst/>
                          <a:latin typeface="微软雅黑" pitchFamily="34" charset="-122"/>
                          <a:ea typeface="微软雅黑" pitchFamily="34" charset="-122"/>
                        </a:rPr>
                        <a:t>Size</a:t>
                      </a:r>
                    </a:p>
                    <a:p>
                      <a:pPr algn="ctr" fontAlgn="ctr"/>
                      <a:r>
                        <a:rPr lang="en-US" altLang="zh-CN" sz="1000" u="none" strike="noStrike" dirty="0" smtClean="0">
                          <a:solidFill>
                            <a:schemeClr val="bg1"/>
                          </a:solidFill>
                          <a:effectLst/>
                          <a:latin typeface="微软雅黑" pitchFamily="34" charset="-122"/>
                          <a:ea typeface="微软雅黑" pitchFamily="34" charset="-122"/>
                        </a:rPr>
                        <a:t>(Length*width* Height/mm)</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1791*1048*30</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1755*1038*35</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2384*1303*35</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2384*1303*35</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i="0" u="none" strike="noStrike" kern="1200" dirty="0" smtClean="0">
                          <a:solidFill>
                            <a:schemeClr val="bg1"/>
                          </a:solidFill>
                          <a:effectLst/>
                          <a:latin typeface="微软雅黑" pitchFamily="34" charset="-122"/>
                          <a:ea typeface="微软雅黑" pitchFamily="34" charset="-122"/>
                          <a:cs typeface="+mn-cs"/>
                        </a:rPr>
                        <a:t>1690*1160*30</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i="0" u="none" strike="noStrike" kern="1200" dirty="0" smtClean="0">
                          <a:solidFill>
                            <a:schemeClr val="bg1"/>
                          </a:solidFill>
                          <a:effectLst/>
                          <a:latin typeface="微软雅黑" pitchFamily="34" charset="-122"/>
                          <a:ea typeface="微软雅黑" pitchFamily="34" charset="-122"/>
                          <a:cs typeface="+mn-cs"/>
                        </a:rPr>
                        <a:t>1754*1096*30</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1033">
                <a:tc>
                  <a:txBody>
                    <a:bodyPr/>
                    <a:lstStyle/>
                    <a:p>
                      <a:pPr algn="ctr" fontAlgn="b"/>
                      <a:r>
                        <a:rPr lang="en-US" altLang="zh-CN" sz="1000" u="none" strike="noStrike" dirty="0" smtClean="0">
                          <a:solidFill>
                            <a:schemeClr val="bg1"/>
                          </a:solidFill>
                          <a:effectLst/>
                          <a:latin typeface="微软雅黑" pitchFamily="34" charset="-122"/>
                          <a:ea typeface="微软雅黑" pitchFamily="34" charset="-122"/>
                        </a:rPr>
                        <a:t>Efficiency(%</a:t>
                      </a:r>
                      <a:r>
                        <a:rPr lang="zh-CN" altLang="en-US" sz="1000" u="none" strike="noStrike" dirty="0">
                          <a:solidFill>
                            <a:schemeClr val="bg1"/>
                          </a:solidFill>
                          <a:effectLst/>
                          <a:latin typeface="微软雅黑" pitchFamily="34" charset="-122"/>
                          <a:ea typeface="微软雅黑" pitchFamily="34" charset="-122"/>
                        </a:rPr>
                        <a:t>）</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21.04%</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20.59%</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22.53%</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21.57%</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21.68%</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20.42%</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71033">
                <a:tc>
                  <a:txBody>
                    <a:bodyPr/>
                    <a:lstStyle/>
                    <a:p>
                      <a:pPr algn="ctr" fontAlgn="ctr"/>
                      <a:r>
                        <a:rPr lang="en-US" altLang="zh-CN" sz="1000" u="none" strike="noStrike" dirty="0" err="1" smtClean="0">
                          <a:solidFill>
                            <a:schemeClr val="bg1"/>
                          </a:solidFill>
                          <a:effectLst/>
                          <a:latin typeface="微软雅黑" pitchFamily="34" charset="-122"/>
                          <a:ea typeface="微软雅黑" pitchFamily="34" charset="-122"/>
                        </a:rPr>
                        <a:t>Bifaciality</a:t>
                      </a:r>
                      <a:r>
                        <a:rPr lang="en-US" altLang="zh-CN" sz="1000" u="none" strike="noStrike" dirty="0" smtClean="0">
                          <a:solidFill>
                            <a:schemeClr val="bg1"/>
                          </a:solidFill>
                          <a:effectLst/>
                          <a:latin typeface="微软雅黑" pitchFamily="34" charset="-122"/>
                          <a:ea typeface="微软雅黑" pitchFamily="34" charset="-122"/>
                        </a:rPr>
                        <a:t> Factor(%)</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a:solidFill>
                            <a:schemeClr val="bg1"/>
                          </a:solidFill>
                          <a:effectLst/>
                          <a:latin typeface="微软雅黑" pitchFamily="34" charset="-122"/>
                          <a:ea typeface="微软雅黑" pitchFamily="34" charset="-122"/>
                        </a:rPr>
                        <a:t>85</a:t>
                      </a:r>
                      <a:r>
                        <a:rPr lang="en-US" altLang="zh-CN" sz="900" u="none" strike="noStrike" dirty="0" smtClean="0">
                          <a:solidFill>
                            <a:schemeClr val="bg1"/>
                          </a:solidFill>
                          <a:effectLst/>
                          <a:latin typeface="微软雅黑" pitchFamily="34" charset="-122"/>
                          <a:ea typeface="微软雅黑" pitchFamily="34" charset="-122"/>
                        </a:rPr>
                        <a:t>%</a:t>
                      </a:r>
                      <a:endParaRPr lang="zh-CN" altLang="en-US"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a:solidFill>
                            <a:schemeClr val="bg1"/>
                          </a:solidFill>
                          <a:effectLst/>
                          <a:latin typeface="微软雅黑" pitchFamily="34" charset="-122"/>
                          <a:ea typeface="微软雅黑" pitchFamily="34" charset="-122"/>
                        </a:rPr>
                        <a:t>85</a:t>
                      </a:r>
                      <a:r>
                        <a:rPr lang="en-US" altLang="zh-CN" sz="900" u="none" strike="noStrike" dirty="0" smtClean="0">
                          <a:solidFill>
                            <a:schemeClr val="bg1"/>
                          </a:solidFill>
                          <a:effectLst/>
                          <a:latin typeface="微软雅黑" pitchFamily="34" charset="-122"/>
                          <a:ea typeface="微软雅黑" pitchFamily="34" charset="-122"/>
                        </a:rPr>
                        <a:t>%</a:t>
                      </a:r>
                      <a:endParaRPr lang="zh-CN" altLang="en-US"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a:solidFill>
                            <a:schemeClr val="bg1"/>
                          </a:solidFill>
                          <a:effectLst/>
                          <a:latin typeface="微软雅黑" pitchFamily="34" charset="-122"/>
                          <a:ea typeface="微软雅黑" pitchFamily="34" charset="-122"/>
                        </a:rPr>
                        <a:t>70%</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i="0" u="none" strike="noStrike" kern="1200" dirty="0">
                          <a:solidFill>
                            <a:schemeClr val="bg1"/>
                          </a:solidFill>
                          <a:effectLst/>
                          <a:latin typeface="微软雅黑" pitchFamily="34" charset="-122"/>
                          <a:ea typeface="微软雅黑" pitchFamily="34" charset="-122"/>
                          <a:cs typeface="+mn-cs"/>
                        </a:rPr>
                        <a:t>85</a:t>
                      </a:r>
                      <a:r>
                        <a:rPr lang="en-US" altLang="zh-CN" sz="900" b="0" i="0" u="none" strike="noStrike" kern="1200" dirty="0" smtClean="0">
                          <a:solidFill>
                            <a:schemeClr val="bg1"/>
                          </a:solidFill>
                          <a:effectLst/>
                          <a:latin typeface="微软雅黑" pitchFamily="34" charset="-122"/>
                          <a:ea typeface="微软雅黑" pitchFamily="34" charset="-122"/>
                          <a:cs typeface="+mn-cs"/>
                        </a:rPr>
                        <a:t>%</a:t>
                      </a:r>
                      <a:endParaRPr lang="zh-CN" altLang="en-US"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i="0" u="none" strike="noStrike" kern="1200" dirty="0" smtClean="0">
                          <a:solidFill>
                            <a:schemeClr val="bg1"/>
                          </a:solidFill>
                          <a:effectLst/>
                          <a:latin typeface="微软雅黑" pitchFamily="34" charset="-122"/>
                          <a:ea typeface="微软雅黑" pitchFamily="34" charset="-122"/>
                          <a:cs typeface="+mn-cs"/>
                        </a:rPr>
                        <a:t>/</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19178">
                <a:tc>
                  <a:txBody>
                    <a:bodyPr/>
                    <a:lstStyle/>
                    <a:p>
                      <a:pPr algn="ctr" fontAlgn="ctr"/>
                      <a:r>
                        <a:rPr lang="en-US" altLang="zh-CN" sz="1000" u="none" strike="noStrike" dirty="0" smtClean="0">
                          <a:solidFill>
                            <a:schemeClr val="bg1"/>
                          </a:solidFill>
                          <a:effectLst/>
                          <a:latin typeface="微软雅黑" pitchFamily="34" charset="-122"/>
                          <a:ea typeface="微软雅黑" pitchFamily="34" charset="-122"/>
                        </a:rPr>
                        <a:t>Degradation Rate(%</a:t>
                      </a:r>
                      <a:r>
                        <a:rPr lang="zh-CN" altLang="en-US" sz="1000" u="none" strike="noStrike" dirty="0">
                          <a:solidFill>
                            <a:schemeClr val="bg1"/>
                          </a:solidFill>
                          <a:effectLst/>
                          <a:latin typeface="微软雅黑" pitchFamily="34" charset="-122"/>
                          <a:ea typeface="微软雅黑" pitchFamily="34" charset="-122"/>
                        </a:rPr>
                        <a:t>）</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0.25% annually since the 2nd year</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0.55% annually since the 2nd year</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0.25% annually since the 2nd year</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0.55% annually since the 2nd year</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0.25% annually since the 2nd year</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800" u="none" strike="noStrike" dirty="0" smtClean="0">
                          <a:solidFill>
                            <a:schemeClr val="bg1"/>
                          </a:solidFill>
                          <a:effectLst/>
                          <a:latin typeface="微软雅黑" pitchFamily="34" charset="-122"/>
                          <a:ea typeface="微软雅黑" pitchFamily="34" charset="-122"/>
                        </a:rPr>
                        <a:t>2% for the first year, and 0.55% annually since the 2nd year</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71033">
                <a:tc>
                  <a:txBody>
                    <a:bodyPr/>
                    <a:lstStyle/>
                    <a:p>
                      <a:pPr algn="ctr" fontAlgn="b"/>
                      <a:r>
                        <a:rPr lang="en-US" altLang="zh-CN" sz="1000" u="none" strike="noStrike" dirty="0" smtClean="0">
                          <a:solidFill>
                            <a:schemeClr val="bg1"/>
                          </a:solidFill>
                          <a:effectLst/>
                          <a:latin typeface="微软雅黑" pitchFamily="34" charset="-122"/>
                          <a:ea typeface="微软雅黑" pitchFamily="34" charset="-122"/>
                        </a:rPr>
                        <a:t>Temperature Coefficients(%/℃)</a:t>
                      </a:r>
                      <a:endParaRPr lang="zh-CN" altLang="en-US" sz="10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a:solidFill>
                            <a:schemeClr val="bg1"/>
                          </a:solidFill>
                          <a:effectLst/>
                          <a:latin typeface="微软雅黑" pitchFamily="34" charset="-122"/>
                          <a:ea typeface="微软雅黑" pitchFamily="34" charset="-122"/>
                        </a:rPr>
                        <a:t>-</a:t>
                      </a:r>
                      <a:r>
                        <a:rPr lang="en-US" altLang="zh-CN" sz="900" u="none" strike="noStrike" dirty="0" smtClean="0">
                          <a:solidFill>
                            <a:schemeClr val="bg1"/>
                          </a:solidFill>
                          <a:effectLst/>
                          <a:latin typeface="微软雅黑" pitchFamily="34" charset="-122"/>
                          <a:ea typeface="微软雅黑" pitchFamily="34" charset="-122"/>
                        </a:rPr>
                        <a:t>0.24%</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u="none" strike="noStrike" dirty="0">
                          <a:solidFill>
                            <a:schemeClr val="bg1"/>
                          </a:solidFill>
                          <a:effectLst/>
                          <a:latin typeface="微软雅黑" pitchFamily="34" charset="-122"/>
                          <a:ea typeface="微软雅黑" pitchFamily="34" charset="-122"/>
                        </a:rPr>
                        <a:t>-</a:t>
                      </a:r>
                      <a:r>
                        <a:rPr lang="en-US" altLang="zh-CN" sz="900" u="none" strike="noStrike" dirty="0" smtClean="0">
                          <a:solidFill>
                            <a:schemeClr val="bg1"/>
                          </a:solidFill>
                          <a:effectLst/>
                          <a:latin typeface="微软雅黑" pitchFamily="34" charset="-122"/>
                          <a:ea typeface="微软雅黑" pitchFamily="34" charset="-122"/>
                        </a:rPr>
                        <a:t>0.35%</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a:solidFill>
                            <a:schemeClr val="bg1"/>
                          </a:solidFill>
                          <a:effectLst/>
                          <a:latin typeface="微软雅黑" pitchFamily="34" charset="-122"/>
                          <a:ea typeface="微软雅黑" pitchFamily="34" charset="-122"/>
                        </a:rPr>
                        <a:t>-</a:t>
                      </a:r>
                      <a:r>
                        <a:rPr lang="en-US" altLang="zh-CN" sz="900" u="none" strike="noStrike" dirty="0" smtClean="0">
                          <a:solidFill>
                            <a:schemeClr val="bg1"/>
                          </a:solidFill>
                          <a:effectLst/>
                          <a:latin typeface="微软雅黑" pitchFamily="34" charset="-122"/>
                          <a:ea typeface="微软雅黑" pitchFamily="34" charset="-122"/>
                        </a:rPr>
                        <a:t>0.24%</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u="none" strike="noStrike" dirty="0">
                          <a:solidFill>
                            <a:schemeClr val="bg1"/>
                          </a:solidFill>
                          <a:effectLst/>
                          <a:latin typeface="微软雅黑" pitchFamily="34" charset="-122"/>
                          <a:ea typeface="微软雅黑" pitchFamily="34" charset="-122"/>
                        </a:rPr>
                        <a:t>-</a:t>
                      </a:r>
                      <a:r>
                        <a:rPr lang="en-US" altLang="zh-CN" sz="900" u="none" strike="noStrike" dirty="0" smtClean="0">
                          <a:solidFill>
                            <a:schemeClr val="bg1"/>
                          </a:solidFill>
                          <a:effectLst/>
                          <a:latin typeface="微软雅黑" pitchFamily="34" charset="-122"/>
                          <a:ea typeface="微软雅黑" pitchFamily="34" charset="-122"/>
                        </a:rPr>
                        <a:t>0.34%</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b="0" i="0" u="none" strike="noStrike" kern="1200" dirty="0">
                          <a:solidFill>
                            <a:schemeClr val="bg1"/>
                          </a:solidFill>
                          <a:effectLst/>
                          <a:latin typeface="微软雅黑" pitchFamily="34" charset="-122"/>
                          <a:ea typeface="微软雅黑" pitchFamily="34" charset="-122"/>
                          <a:cs typeface="+mn-cs"/>
                        </a:rPr>
                        <a:t>-</a:t>
                      </a:r>
                      <a:r>
                        <a:rPr lang="en-US" altLang="zh-CN" sz="900" b="0" i="0" u="none" strike="noStrike" kern="1200" dirty="0" smtClean="0">
                          <a:solidFill>
                            <a:schemeClr val="bg1"/>
                          </a:solidFill>
                          <a:effectLst/>
                          <a:latin typeface="微软雅黑" pitchFamily="34" charset="-122"/>
                          <a:ea typeface="微软雅黑" pitchFamily="34" charset="-122"/>
                          <a:cs typeface="+mn-cs"/>
                        </a:rPr>
                        <a:t>0.24%</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900" b="0" i="0" u="none" strike="noStrike" kern="1200" dirty="0">
                          <a:solidFill>
                            <a:schemeClr val="bg1"/>
                          </a:solidFill>
                          <a:effectLst/>
                          <a:latin typeface="微软雅黑" pitchFamily="34" charset="-122"/>
                          <a:ea typeface="微软雅黑" pitchFamily="34" charset="-122"/>
                          <a:cs typeface="+mn-cs"/>
                        </a:rPr>
                        <a:t>-</a:t>
                      </a:r>
                      <a:r>
                        <a:rPr lang="en-US" altLang="zh-CN" sz="900" b="0" i="0" u="none" strike="noStrike" kern="1200" dirty="0" smtClean="0">
                          <a:solidFill>
                            <a:schemeClr val="bg1"/>
                          </a:solidFill>
                          <a:effectLst/>
                          <a:latin typeface="微软雅黑" pitchFamily="34" charset="-122"/>
                          <a:ea typeface="微软雅黑" pitchFamily="34" charset="-122"/>
                          <a:cs typeface="+mn-cs"/>
                        </a:rPr>
                        <a:t>0.34%</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69247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5414687"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Microsoft YaHei" charset="0"/>
                <a:cs typeface="Arial" panose="020B0604020202020204" pitchFamily="34" charset="0"/>
              </a:rPr>
              <a:t>Application Scenario </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Analysis</a:t>
            </a:r>
            <a:r>
              <a:rPr lang="zh-CN" altLang="en-US" sz="1600" b="1" dirty="0" smtClean="0">
                <a:solidFill>
                  <a:schemeClr val="bg1"/>
                </a:solidFill>
                <a:latin typeface="Arial" panose="020B0604020202020204" pitchFamily="34" charset="0"/>
                <a:ea typeface="Microsoft YaHei" charset="0"/>
                <a:cs typeface="Arial" panose="020B0604020202020204" pitchFamily="34" charset="0"/>
              </a:rPr>
              <a:t>②</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t>
            </a:r>
            <a:r>
              <a:rPr kumimoji="1" lang="en-US" altLang="zh-CN" sz="1600" dirty="0">
                <a:solidFill>
                  <a:schemeClr val="bg1"/>
                </a:solidFill>
                <a:latin typeface="Microsoft YaHei" panose="020B0503020204020204" pitchFamily="34" charset="-122"/>
                <a:ea typeface="Microsoft YaHei" panose="020B0503020204020204" pitchFamily="34" charset="-122"/>
              </a:rPr>
              <a:t>Ground Power Plant</a:t>
            </a:r>
            <a:endParaRPr lang="zh-CN" altLang="en-US" sz="1600" b="1" dirty="0">
              <a:solidFill>
                <a:schemeClr val="bg1"/>
              </a:solidFill>
              <a:latin typeface="Arial" panose="020B0604020202020204" pitchFamily="34" charset="0"/>
              <a:ea typeface="Microsoft YaHei" charset="0"/>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文本框 5">
            <a:extLst>
              <a:ext uri="{FF2B5EF4-FFF2-40B4-BE49-F238E27FC236}">
                <a16:creationId xmlns:a16="http://schemas.microsoft.com/office/drawing/2014/main" xmlns="" id="{DC341B38-06AD-DF43-B1EA-F6CC5139C19C}"/>
              </a:ext>
            </a:extLst>
          </p:cNvPr>
          <p:cNvSpPr txBox="1"/>
          <p:nvPr/>
        </p:nvSpPr>
        <p:spPr>
          <a:xfrm>
            <a:off x="407397" y="1281486"/>
            <a:ext cx="1747594" cy="261610"/>
          </a:xfrm>
          <a:prstGeom prst="rect">
            <a:avLst/>
          </a:prstGeom>
          <a:noFill/>
        </p:spPr>
        <p:txBody>
          <a:bodyPr wrap="none" rtlCol="0">
            <a:spAutoFit/>
          </a:bodyPr>
          <a:lstStyle/>
          <a:p>
            <a:r>
              <a:rPr kumimoji="1" lang="en-US" altLang="zh-CN" sz="1100" b="1" dirty="0" smtClean="0">
                <a:solidFill>
                  <a:schemeClr val="bg1"/>
                </a:solidFill>
                <a:latin typeface="Microsoft YaHei" panose="020B0503020204020204" pitchFamily="34" charset="-122"/>
                <a:ea typeface="Microsoft YaHei" panose="020B0503020204020204" pitchFamily="34" charset="-122"/>
              </a:rPr>
              <a:t>Ulan</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a:t>
            </a:r>
            <a:r>
              <a:rPr kumimoji="1" lang="en-US" altLang="zh-CN" sz="1100" b="1" dirty="0" smtClean="0">
                <a:solidFill>
                  <a:schemeClr val="bg1"/>
                </a:solidFill>
                <a:latin typeface="Microsoft YaHei" panose="020B0503020204020204" pitchFamily="34" charset="-122"/>
                <a:ea typeface="Microsoft YaHei" panose="020B0503020204020204" pitchFamily="34" charset="-122"/>
              </a:rPr>
              <a:t>Qinghai</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a:t>
            </a:r>
            <a:r>
              <a:rPr kumimoji="1" lang="en-US" altLang="zh-CN" sz="1100" b="1" dirty="0">
                <a:solidFill>
                  <a:schemeClr val="bg1"/>
                </a:solidFill>
                <a:latin typeface="Microsoft YaHei" panose="020B0503020204020204" pitchFamily="34" charset="-122"/>
                <a:ea typeface="Microsoft YaHei" panose="020B0503020204020204" pitchFamily="34" charset="-122"/>
              </a:rPr>
              <a:t>China</a:t>
            </a:r>
            <a:endParaRPr kumimoji="1" lang="zh-CN" altLang="en-US" sz="1100" b="1" dirty="0">
              <a:solidFill>
                <a:schemeClr val="bg1"/>
              </a:solidFill>
              <a:latin typeface="Microsoft YaHei" panose="020B0503020204020204" pitchFamily="34" charset="-122"/>
              <a:ea typeface="Microsoft YaHei" panose="020B0503020204020204" pitchFamily="34" charset="-122"/>
            </a:endParaRPr>
          </a:p>
        </p:txBody>
      </p:sp>
      <p:sp>
        <p:nvSpPr>
          <p:cNvPr id="8" name="文本框 6">
            <a:extLst>
              <a:ext uri="{FF2B5EF4-FFF2-40B4-BE49-F238E27FC236}">
                <a16:creationId xmlns:a16="http://schemas.microsoft.com/office/drawing/2014/main" xmlns="" id="{498C1CFE-37F4-8C40-BBE5-515BFE493F09}"/>
              </a:ext>
            </a:extLst>
          </p:cNvPr>
          <p:cNvSpPr txBox="1"/>
          <p:nvPr/>
        </p:nvSpPr>
        <p:spPr>
          <a:xfrm>
            <a:off x="407397" y="1648328"/>
            <a:ext cx="2864637" cy="253916"/>
          </a:xfrm>
          <a:prstGeom prst="rect">
            <a:avLst/>
          </a:prstGeom>
          <a:noFill/>
        </p:spPr>
        <p:txBody>
          <a:bodyPr wrap="square" rtlCol="0">
            <a:spAutoFit/>
          </a:bodyPr>
          <a:lstStyle/>
          <a:p>
            <a:r>
              <a:rPr kumimoji="1" lang="en-US" altLang="zh-CN" sz="1050" dirty="0" smtClean="0">
                <a:solidFill>
                  <a:schemeClr val="bg1"/>
                </a:solidFill>
                <a:latin typeface="Microsoft YaHei" panose="020B0503020204020204" pitchFamily="34" charset="-122"/>
                <a:ea typeface="Microsoft YaHei" panose="020B0503020204020204" pitchFamily="34" charset="-122"/>
              </a:rPr>
              <a:t>100000</a:t>
            </a:r>
            <a:r>
              <a:rPr kumimoji="1" lang="zh-CN" altLang="en-US" sz="1050" dirty="0" smtClean="0">
                <a:solidFill>
                  <a:schemeClr val="bg1"/>
                </a:solidFill>
                <a:latin typeface="Microsoft YaHei" panose="020B0503020204020204" pitchFamily="34" charset="-122"/>
                <a:ea typeface="Microsoft YaHei" panose="020B0503020204020204" pitchFamily="34" charset="-122"/>
              </a:rPr>
              <a:t>㎡</a:t>
            </a:r>
            <a:r>
              <a:rPr kumimoji="1" lang="en-US" altLang="zh-CN" sz="1050" dirty="0" smtClean="0">
                <a:solidFill>
                  <a:schemeClr val="bg1"/>
                </a:solidFill>
                <a:latin typeface="Microsoft YaHei" panose="020B0503020204020204" pitchFamily="34" charset="-122"/>
                <a:ea typeface="Microsoft YaHei" panose="020B0503020204020204" pitchFamily="34" charset="-122"/>
              </a:rPr>
              <a:t>(250</a:t>
            </a:r>
            <a:r>
              <a:rPr kumimoji="1" lang="zh-CN" altLang="en-US" sz="1050" dirty="0">
                <a:solidFill>
                  <a:schemeClr val="bg1"/>
                </a:solidFill>
                <a:latin typeface="Microsoft YaHei" panose="020B0503020204020204" pitchFamily="34" charset="-122"/>
                <a:ea typeface="Microsoft YaHei" panose="020B0503020204020204" pitchFamily="34" charset="-122"/>
              </a:rPr>
              <a:t>*</a:t>
            </a:r>
            <a:r>
              <a:rPr kumimoji="1" lang="en-US" altLang="zh-CN" sz="1050" dirty="0" smtClean="0">
                <a:solidFill>
                  <a:schemeClr val="bg1"/>
                </a:solidFill>
                <a:latin typeface="Microsoft YaHei" panose="020B0503020204020204" pitchFamily="34" charset="-122"/>
                <a:ea typeface="Microsoft YaHei" panose="020B0503020204020204" pitchFamily="34" charset="-122"/>
              </a:rPr>
              <a:t>400m)Fixed area</a:t>
            </a:r>
            <a:endParaRPr kumimoji="1" lang="en-US" altLang="zh-CN" sz="1050" dirty="0">
              <a:solidFill>
                <a:schemeClr val="bg1"/>
              </a:solidFill>
              <a:latin typeface="Microsoft YaHei" panose="020B0503020204020204" pitchFamily="34" charset="-122"/>
              <a:ea typeface="Microsoft YaHei" panose="020B0503020204020204" pitchFamily="34" charset="-122"/>
            </a:endParaRPr>
          </a:p>
        </p:txBody>
      </p:sp>
      <p:sp>
        <p:nvSpPr>
          <p:cNvPr id="9" name="文本框 7">
            <a:extLst>
              <a:ext uri="{FF2B5EF4-FFF2-40B4-BE49-F238E27FC236}">
                <a16:creationId xmlns:a16="http://schemas.microsoft.com/office/drawing/2014/main" xmlns="" id="{3DD3536A-642F-B949-B2A3-5F22707C4309}"/>
              </a:ext>
            </a:extLst>
          </p:cNvPr>
          <p:cNvSpPr txBox="1"/>
          <p:nvPr/>
        </p:nvSpPr>
        <p:spPr>
          <a:xfrm>
            <a:off x="407397" y="2024617"/>
            <a:ext cx="2775119" cy="253916"/>
          </a:xfrm>
          <a:prstGeom prst="rect">
            <a:avLst/>
          </a:prstGeom>
          <a:noFill/>
        </p:spPr>
        <p:txBody>
          <a:bodyPr wrap="none" rtlCol="0">
            <a:spAutoFit/>
          </a:bodyPr>
          <a:lstStyle/>
          <a:p>
            <a:r>
              <a:rPr kumimoji="1" lang="en-US" altLang="zh-CN" sz="1050" dirty="0">
                <a:solidFill>
                  <a:schemeClr val="bg1"/>
                </a:solidFill>
                <a:latin typeface="Microsoft YaHei" panose="020B0503020204020204" pitchFamily="34" charset="-122"/>
                <a:ea typeface="Microsoft YaHei" panose="020B0503020204020204" pitchFamily="34" charset="-122"/>
              </a:rPr>
              <a:t>Adopts </a:t>
            </a:r>
            <a:r>
              <a:rPr kumimoji="1" lang="en-US" altLang="zh-CN" sz="1050" dirty="0" err="1">
                <a:solidFill>
                  <a:schemeClr val="bg1"/>
                </a:solidFill>
                <a:latin typeface="Microsoft YaHei" panose="020B0503020204020204" pitchFamily="34" charset="-122"/>
                <a:ea typeface="Microsoft YaHei" panose="020B0503020204020204" pitchFamily="34" charset="-122"/>
              </a:rPr>
              <a:t>Akcome</a:t>
            </a:r>
            <a:r>
              <a:rPr kumimoji="1" lang="en-US" altLang="zh-CN" sz="1050" dirty="0">
                <a:solidFill>
                  <a:schemeClr val="bg1"/>
                </a:solidFill>
                <a:latin typeface="Microsoft YaHei" panose="020B0503020204020204" pitchFamily="34" charset="-122"/>
                <a:ea typeface="Microsoft YaHei" panose="020B0503020204020204" pitchFamily="34" charset="-122"/>
              </a:rPr>
              <a:t> Fixed Mounting System</a:t>
            </a:r>
          </a:p>
        </p:txBody>
      </p:sp>
      <p:sp>
        <p:nvSpPr>
          <p:cNvPr id="10" name="文本框 14">
            <a:extLst>
              <a:ext uri="{FF2B5EF4-FFF2-40B4-BE49-F238E27FC236}">
                <a16:creationId xmlns:a16="http://schemas.microsoft.com/office/drawing/2014/main" xmlns="" id="{17D1F305-38F6-4F4E-9735-C9C2B7B75C48}"/>
              </a:ext>
            </a:extLst>
          </p:cNvPr>
          <p:cNvSpPr txBox="1"/>
          <p:nvPr/>
        </p:nvSpPr>
        <p:spPr>
          <a:xfrm>
            <a:off x="389470" y="2541221"/>
            <a:ext cx="2216021" cy="1682512"/>
          </a:xfrm>
          <a:prstGeom prst="rect">
            <a:avLst/>
          </a:prstGeom>
          <a:noFill/>
        </p:spPr>
        <p:txBody>
          <a:bodyPr wrap="square" rtlCol="0">
            <a:spAutoFit/>
          </a:bodyPr>
          <a:lstStyle/>
          <a:p>
            <a:pPr>
              <a:lnSpc>
                <a:spcPct val="200000"/>
              </a:lnSpc>
              <a:spcAft>
                <a:spcPts val="400"/>
              </a:spcAft>
            </a:pPr>
            <a:r>
              <a:rPr kumimoji="1" lang="en-US" altLang="zh-CN" sz="900" dirty="0">
                <a:solidFill>
                  <a:schemeClr val="bg1"/>
                </a:solidFill>
                <a:latin typeface="Microsoft YaHei" panose="020B0503020204020204" pitchFamily="34" charset="-122"/>
                <a:ea typeface="Microsoft YaHei" panose="020B0503020204020204" pitchFamily="34" charset="-122"/>
              </a:rPr>
              <a:t>Improved energy yield for 30 years</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a:solidFill>
                  <a:schemeClr val="bg1"/>
                </a:solidFill>
                <a:latin typeface="Microsoft YaHei" panose="020B0503020204020204" pitchFamily="34" charset="-122"/>
                <a:ea typeface="Microsoft YaHei" panose="020B0503020204020204" pitchFamily="34" charset="-122"/>
              </a:rPr>
              <a:t>Land cost saving</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smtClean="0">
                <a:solidFill>
                  <a:schemeClr val="bg1"/>
                </a:solidFill>
                <a:latin typeface="Microsoft YaHei" panose="020B0503020204020204" pitchFamily="34" charset="-122"/>
                <a:ea typeface="Microsoft YaHei" panose="020B0503020204020204" pitchFamily="34" charset="-122"/>
              </a:rPr>
              <a:t>Variable </a:t>
            </a:r>
            <a:r>
              <a:rPr kumimoji="1" lang="en-US" altLang="zh-CN" sz="900" dirty="0">
                <a:solidFill>
                  <a:schemeClr val="bg1"/>
                </a:solidFill>
                <a:latin typeface="Microsoft YaHei" panose="020B0503020204020204" pitchFamily="34" charset="-122"/>
                <a:ea typeface="Microsoft YaHei" panose="020B0503020204020204" pitchFamily="34" charset="-122"/>
              </a:rPr>
              <a:t>BOS </a:t>
            </a:r>
            <a:r>
              <a:rPr kumimoji="1" lang="en-US" altLang="zh-CN" sz="900" dirty="0" smtClean="0">
                <a:solidFill>
                  <a:schemeClr val="bg1"/>
                </a:solidFill>
                <a:latin typeface="Microsoft YaHei" panose="020B0503020204020204" pitchFamily="34" charset="-122"/>
                <a:ea typeface="Microsoft YaHei" panose="020B0503020204020204" pitchFamily="34" charset="-122"/>
              </a:rPr>
              <a:t>cost</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smtClean="0">
                <a:solidFill>
                  <a:schemeClr val="bg1"/>
                </a:solidFill>
                <a:latin typeface="Microsoft YaHei" panose="020B0503020204020204" pitchFamily="34" charset="-122"/>
                <a:ea typeface="Microsoft YaHei" panose="020B0503020204020204" pitchFamily="34" charset="-122"/>
              </a:rPr>
              <a:t>LCOE reduce</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endParaRPr kumimoji="1"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11" name="文本框 31">
            <a:extLst>
              <a:ext uri="{FF2B5EF4-FFF2-40B4-BE49-F238E27FC236}">
                <a16:creationId xmlns:a16="http://schemas.microsoft.com/office/drawing/2014/main" xmlns="" id="{DAE1E63C-1F2E-534D-B875-90FDFFE48E28}"/>
              </a:ext>
            </a:extLst>
          </p:cNvPr>
          <p:cNvSpPr txBox="1"/>
          <p:nvPr/>
        </p:nvSpPr>
        <p:spPr>
          <a:xfrm>
            <a:off x="2490933" y="2541221"/>
            <a:ext cx="870751" cy="1384995"/>
          </a:xfrm>
          <a:prstGeom prst="rect">
            <a:avLst/>
          </a:prstGeom>
          <a:noFill/>
        </p:spPr>
        <p:txBody>
          <a:bodyPr wrap="none" rtlCol="0">
            <a:spAutoFit/>
          </a:bodyPr>
          <a:lstStyle/>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+9.20%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dirty="0" smtClean="0">
                <a:solidFill>
                  <a:schemeClr val="bg1"/>
                </a:solidFill>
                <a:latin typeface="Microsoft YaHei" panose="020B0503020204020204" pitchFamily="34" charset="-122"/>
                <a:ea typeface="Microsoft YaHei" panose="020B0503020204020204" pitchFamily="34" charset="-122"/>
              </a:rPr>
              <a:t>-6.00%</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dirty="0" smtClean="0">
                <a:solidFill>
                  <a:schemeClr val="bg1"/>
                </a:solidFill>
                <a:latin typeface="Microsoft YaHei" panose="020B0503020204020204" pitchFamily="34" charset="-122"/>
                <a:ea typeface="Microsoft YaHei" panose="020B0503020204020204" pitchFamily="34" charset="-122"/>
              </a:rPr>
              <a:t>+1.70%</a:t>
            </a:r>
          </a:p>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-4.50%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p:txBody>
      </p:sp>
      <p:graphicFrame>
        <p:nvGraphicFramePr>
          <p:cNvPr id="13" name="表格 12"/>
          <p:cNvGraphicFramePr>
            <a:graphicFrameLocks noGrp="1"/>
          </p:cNvGraphicFramePr>
          <p:nvPr>
            <p:extLst>
              <p:ext uri="{D42A27DB-BD31-4B8C-83A1-F6EECF244321}">
                <p14:modId xmlns:p14="http://schemas.microsoft.com/office/powerpoint/2010/main" val="1121041443"/>
              </p:ext>
            </p:extLst>
          </p:nvPr>
        </p:nvGraphicFramePr>
        <p:xfrm>
          <a:off x="3432902" y="1053716"/>
          <a:ext cx="5439224" cy="2755980"/>
        </p:xfrm>
        <a:graphic>
          <a:graphicData uri="http://schemas.openxmlformats.org/drawingml/2006/table">
            <a:tbl>
              <a:tblPr>
                <a:tableStyleId>{5C22544A-7EE6-4342-B048-85BDC9FD1C3A}</a:tableStyleId>
              </a:tblPr>
              <a:tblGrid>
                <a:gridCol w="492610">
                  <a:extLst>
                    <a:ext uri="{9D8B030D-6E8A-4147-A177-3AD203B41FA5}">
                      <a16:colId xmlns:a16="http://schemas.microsoft.com/office/drawing/2014/main" xmlns="" val="20000"/>
                    </a:ext>
                  </a:extLst>
                </a:gridCol>
                <a:gridCol w="1349218">
                  <a:extLst>
                    <a:ext uri="{9D8B030D-6E8A-4147-A177-3AD203B41FA5}">
                      <a16:colId xmlns:a16="http://schemas.microsoft.com/office/drawing/2014/main" xmlns="" val="20001"/>
                    </a:ext>
                  </a:extLst>
                </a:gridCol>
                <a:gridCol w="899349">
                  <a:extLst>
                    <a:ext uri="{9D8B030D-6E8A-4147-A177-3AD203B41FA5}">
                      <a16:colId xmlns:a16="http://schemas.microsoft.com/office/drawing/2014/main" xmlns="" val="20002"/>
                    </a:ext>
                  </a:extLst>
                </a:gridCol>
                <a:gridCol w="899349">
                  <a:extLst>
                    <a:ext uri="{9D8B030D-6E8A-4147-A177-3AD203B41FA5}">
                      <a16:colId xmlns:a16="http://schemas.microsoft.com/office/drawing/2014/main" xmlns="" val="20004"/>
                    </a:ext>
                  </a:extLst>
                </a:gridCol>
                <a:gridCol w="899349">
                  <a:extLst>
                    <a:ext uri="{9D8B030D-6E8A-4147-A177-3AD203B41FA5}">
                      <a16:colId xmlns:a16="http://schemas.microsoft.com/office/drawing/2014/main" xmlns="" val="20005"/>
                    </a:ext>
                  </a:extLst>
                </a:gridCol>
                <a:gridCol w="899349">
                  <a:extLst>
                    <a:ext uri="{9D8B030D-6E8A-4147-A177-3AD203B41FA5}">
                      <a16:colId xmlns:a16="http://schemas.microsoft.com/office/drawing/2014/main" xmlns="" val="20007"/>
                    </a:ext>
                  </a:extLst>
                </a:gridCol>
              </a:tblGrid>
              <a:tr h="592374">
                <a:tc gridSpan="6">
                  <a:txBody>
                    <a:bodyPr/>
                    <a:lstStyle/>
                    <a:p>
                      <a:pPr algn="ctr" fontAlgn="b"/>
                      <a:r>
                        <a:rPr lang="en-US" altLang="zh-CN" sz="1200" b="1" i="0" u="none" strike="noStrike" dirty="0" smtClean="0">
                          <a:solidFill>
                            <a:schemeClr val="bg1"/>
                          </a:solidFill>
                          <a:effectLst/>
                          <a:latin typeface="微软雅黑" pitchFamily="34" charset="-122"/>
                          <a:ea typeface="微软雅黑" pitchFamily="34" charset="-122"/>
                        </a:rPr>
                        <a:t>BOS cost analysis</a:t>
                      </a:r>
                      <a:endParaRPr lang="zh-CN" altLang="en-US" sz="1200" b="1" i="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700" b="0" i="0" u="none" strike="noStrike" dirty="0" smtClean="0">
                          <a:solidFill>
                            <a:schemeClr val="bg1"/>
                          </a:solidFill>
                          <a:effectLst/>
                          <a:latin typeface="微软雅黑" pitchFamily="34" charset="-122"/>
                          <a:ea typeface="微软雅黑" pitchFamily="34" charset="-122"/>
                        </a:rPr>
                        <a:t>Fixed adjustable mounting system , longitudinal double row 2P,30% sand reflectivity</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700" b="0" i="0" u="none" strike="noStrike" dirty="0" smtClean="0">
                          <a:solidFill>
                            <a:schemeClr val="bg1"/>
                          </a:solidFill>
                          <a:effectLst/>
                          <a:latin typeface="微软雅黑" pitchFamily="34" charset="-122"/>
                          <a:ea typeface="微软雅黑" pitchFamily="34" charset="-122"/>
                        </a:rPr>
                        <a:t>Extremely low Environmental Temperature -22℃</a:t>
                      </a:r>
                      <a:endParaRPr lang="zh-CN" altLang="en-US" sz="700" b="0" i="0" u="none" strike="noStrike" dirty="0">
                        <a:solidFill>
                          <a:schemeClr val="bg1"/>
                        </a:solidFill>
                        <a:effectLst/>
                        <a:latin typeface="微软雅黑" pitchFamily="34" charset="-122"/>
                        <a:ea typeface="微软雅黑" pitchFamily="34" charset="-122"/>
                      </a:endParaRPr>
                    </a:p>
                  </a:txBody>
                  <a:tcPr marL="5279" marR="5279" marT="52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extLst>
                  <a:ext uri="{0D108BD9-81ED-4DB2-BD59-A6C34878D82A}">
                    <a16:rowId xmlns:a16="http://schemas.microsoft.com/office/drawing/2014/main" xmlns="" val="10000"/>
                  </a:ext>
                </a:extLst>
              </a:tr>
              <a:tr h="203208">
                <a:tc gridSpan="2">
                  <a:txBody>
                    <a:bodyPr/>
                    <a:lstStyle/>
                    <a:p>
                      <a:pPr algn="ctr" fontAlgn="b"/>
                      <a:r>
                        <a:rPr lang="en-US" altLang="zh-CN" sz="900" u="none" strike="noStrike" dirty="0" smtClean="0">
                          <a:solidFill>
                            <a:schemeClr val="bg1"/>
                          </a:solidFill>
                          <a:effectLst/>
                          <a:latin typeface="微软雅黑" pitchFamily="34" charset="-122"/>
                          <a:ea typeface="微软雅黑" pitchFamily="34" charset="-122"/>
                        </a:rPr>
                        <a:t>Cell size/Layout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166mm /120pcs</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210mm /132pcs</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xmlns="" val="10001"/>
                  </a:ext>
                </a:extLst>
              </a:tr>
              <a:tr h="346730">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Module</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en-US" sz="800" b="0" u="none" strike="noStrike" dirty="0" err="1" smtClean="0">
                          <a:solidFill>
                            <a:schemeClr val="bg1"/>
                          </a:solidFill>
                          <a:effectLst/>
                          <a:latin typeface="微软雅黑" pitchFamily="34" charset="-122"/>
                          <a:ea typeface="微软雅黑" pitchFamily="34" charset="-122"/>
                        </a:rPr>
                        <a:t>Akcome</a:t>
                      </a:r>
                      <a:endParaRPr lang="en-US" sz="800" b="0" u="none" strike="noStrike" dirty="0" smtClean="0">
                        <a:solidFill>
                          <a:schemeClr val="bg1"/>
                        </a:solidFill>
                        <a:effectLst/>
                        <a:latin typeface="微软雅黑" pitchFamily="34" charset="-122"/>
                        <a:ea typeface="微软雅黑" pitchFamily="34" charset="-122"/>
                      </a:endParaRPr>
                    </a:p>
                    <a:p>
                      <a:pPr algn="ctr" fontAlgn="ctr"/>
                      <a:r>
                        <a:rPr lang="en-US" sz="800" b="0" u="none" strike="noStrike" dirty="0" smtClean="0">
                          <a:solidFill>
                            <a:schemeClr val="bg1"/>
                          </a:solidFill>
                          <a:effectLst/>
                          <a:latin typeface="微软雅黑" pitchFamily="34" charset="-122"/>
                          <a:ea typeface="微软雅黑" pitchFamily="34" charset="-122"/>
                        </a:rPr>
                        <a:t>HJT Half-cut</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L Brand</a:t>
                      </a:r>
                    </a:p>
                    <a:p>
                      <a:pPr algn="ctr" fontAlgn="b"/>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u="none" strike="noStrike" dirty="0" err="1" smtClean="0">
                          <a:solidFill>
                            <a:schemeClr val="bg1"/>
                          </a:solidFill>
                          <a:effectLst/>
                          <a:latin typeface="微软雅黑" pitchFamily="34" charset="-122"/>
                          <a:ea typeface="微软雅黑" pitchFamily="34" charset="-122"/>
                        </a:rPr>
                        <a:t>Akcome</a:t>
                      </a:r>
                      <a:endParaRPr lang="en-US" sz="800" b="0" u="none" strike="noStrike" dirty="0" smtClean="0">
                        <a:solidFill>
                          <a:schemeClr val="bg1"/>
                        </a:solidFill>
                        <a:effectLst/>
                        <a:latin typeface="微软雅黑" pitchFamily="34" charset="-122"/>
                        <a:ea typeface="微软雅黑" pitchFamily="34" charset="-122"/>
                      </a:endParaRPr>
                    </a:p>
                    <a:p>
                      <a:pPr algn="ctr" fontAlgn="ctr"/>
                      <a:r>
                        <a:rPr lang="en-US" sz="800" b="0" u="none" strike="noStrike" dirty="0" smtClean="0">
                          <a:solidFill>
                            <a:schemeClr val="bg1"/>
                          </a:solidFill>
                          <a:effectLst/>
                          <a:latin typeface="微软雅黑" pitchFamily="34" charset="-122"/>
                          <a:ea typeface="微软雅黑" pitchFamily="34" charset="-122"/>
                        </a:rPr>
                        <a:t>HJT Half-cut</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T Brand</a:t>
                      </a:r>
                    </a:p>
                    <a:p>
                      <a:pPr algn="ctr" fontAlgn="b"/>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1262">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Power</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W</a:t>
                      </a:r>
                      <a:r>
                        <a:rPr lang="zh-CN" altLang="en-US" sz="900" b="0" u="none" strike="noStrike" dirty="0" smtClean="0">
                          <a:solidFill>
                            <a:schemeClr val="bg1"/>
                          </a:solidFill>
                          <a:effectLst/>
                          <a:latin typeface="微软雅黑" pitchFamily="34" charset="-122"/>
                          <a:ea typeface="微软雅黑" pitchFamily="34" charset="-122"/>
                        </a:rPr>
                        <a:t>）</a:t>
                      </a:r>
                      <a:endParaRPr lang="zh-CN" altLang="en-US" sz="900" b="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395</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375</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700</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670</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1262">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Efficiency</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a:t>
                      </a:r>
                      <a:r>
                        <a:rPr lang="zh-CN" altLang="en-US" sz="900" b="0" u="none" strike="noStrike" dirty="0" smtClean="0">
                          <a:solidFill>
                            <a:schemeClr val="bg1"/>
                          </a:solidFill>
                          <a:effectLst/>
                          <a:latin typeface="微软雅黑" pitchFamily="34" charset="-122"/>
                          <a:ea typeface="微软雅黑" pitchFamily="34" charset="-122"/>
                        </a:rPr>
                        <a: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21.04%</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20.59%</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22.53%</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21.57%</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63048">
                <a:tc rowSpan="2">
                  <a:txBody>
                    <a:bodyPr/>
                    <a:lstStyle/>
                    <a:p>
                      <a:pPr marL="0" algn="ctr" defTabSz="685800" rtl="0" eaLnBrk="1" fontAlgn="ctr" latinLnBrk="0" hangingPunct="1"/>
                      <a:r>
                        <a:rPr lang="en-US" altLang="zh-CN" sz="800" b="0" u="none" strike="noStrike" kern="1200" dirty="0" smtClean="0">
                          <a:solidFill>
                            <a:schemeClr val="bg1"/>
                          </a:solidFill>
                          <a:effectLst/>
                          <a:latin typeface="微软雅黑" pitchFamily="34" charset="-122"/>
                          <a:ea typeface="微软雅黑" pitchFamily="34" charset="-122"/>
                          <a:cs typeface="+mn-cs"/>
                        </a:rPr>
                        <a:t>Power generation</a:t>
                      </a: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30-year power generation with the same area</a:t>
                      </a:r>
                      <a:endParaRPr lang="zh-CN" altLang="en-US" sz="800" b="0" u="none" strike="noStrike" kern="1200" dirty="0" smtClean="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54.3</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49.7</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54.0</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50.9</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3048">
                <a:tc vMerge="1">
                  <a:txBody>
                    <a:bodyPr/>
                    <a:lstStyle/>
                    <a:p>
                      <a:pPr marL="0" algn="ctr" defTabSz="685800" rtl="0" eaLnBrk="1" fontAlgn="ctr" latinLnBrk="0" hangingPunct="1"/>
                      <a:endParaRPr lang="zh-CN" altLang="en-US"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9525" cap="flat" cmpd="sng" algn="ctr">
                      <a:solidFill>
                        <a:srgbClr val="1D6BA8"/>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r>
                        <a:rPr lang="en-US" altLang="zh-CN" sz="800" b="1" u="none" strike="noStrike" kern="1200" dirty="0" smtClean="0">
                          <a:solidFill>
                            <a:srgbClr val="11C1FF"/>
                          </a:solidFill>
                          <a:effectLst/>
                          <a:latin typeface="微软雅黑" pitchFamily="34" charset="-122"/>
                          <a:ea typeface="微软雅黑" pitchFamily="34" charset="-122"/>
                          <a:cs typeface="+mn-cs"/>
                        </a:rPr>
                        <a:t>30-year cumulative increase rate</a:t>
                      </a:r>
                      <a:endParaRPr lang="zh-CN" altLang="en-US" sz="8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9.20%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6.10%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1262">
                <a:tc rowSpan="2">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i="0" u="none" strike="noStrike" kern="1200" dirty="0" smtClean="0">
                          <a:solidFill>
                            <a:schemeClr val="bg1"/>
                          </a:solidFill>
                          <a:effectLst/>
                          <a:latin typeface="微软雅黑" pitchFamily="34" charset="-122"/>
                          <a:ea typeface="微软雅黑" pitchFamily="34" charset="-122"/>
                          <a:cs typeface="+mn-cs"/>
                        </a:rPr>
                        <a:t>BOS cost</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bg1"/>
                          </a:solidFill>
                          <a:effectLst/>
                          <a:latin typeface="微软雅黑" pitchFamily="34" charset="-122"/>
                          <a:ea typeface="微软雅黑" pitchFamily="34" charset="-122"/>
                          <a:cs typeface="+mn-cs"/>
                        </a:rPr>
                        <a:t>Land cost</a:t>
                      </a:r>
                      <a:endParaRPr lang="zh-CN" altLang="en-US" sz="8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-6.00%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-4.30%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81262">
                <a:tc vMerge="1">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900" b="0" i="0" u="none" strike="noStrike" dirty="0">
                        <a:solidFill>
                          <a:srgbClr val="000000"/>
                        </a:solidFill>
                        <a:effectLst/>
                        <a:latin typeface="微软雅黑" pitchFamily="34" charset="-122"/>
                        <a:ea typeface="微软雅黑" pitchFamily="34" charset="-122"/>
                      </a:endParaRPr>
                    </a:p>
                  </a:txBody>
                  <a:tcPr marL="5279" marR="5279" marT="5279" marB="0" anchor="ctr">
                    <a:lnL w="19050" cap="flat" cmpd="sng" algn="ctr">
                      <a:solidFill>
                        <a:srgbClr val="1D6BA8"/>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9525" cap="flat" cmpd="sng" algn="ctr">
                      <a:solidFill>
                        <a:srgbClr val="1D6BA8"/>
                      </a:solidFill>
                      <a:prstDash val="sysDash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dirty="0" smtClean="0">
                          <a:solidFill>
                            <a:schemeClr val="bg1"/>
                          </a:solidFill>
                          <a:effectLst/>
                          <a:latin typeface="微软雅黑" pitchFamily="34" charset="-122"/>
                          <a:ea typeface="微软雅黑" pitchFamily="34" charset="-122"/>
                        </a:rPr>
                        <a:t>Variable BOS cost</a:t>
                      </a:r>
                      <a:endParaRPr lang="zh-CN" altLang="en-US" sz="8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1.70%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-2.10%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81262">
                <a:tc rowSpan="2">
                  <a:txBody>
                    <a:bodyPr/>
                    <a:lstStyle/>
                    <a:p>
                      <a:pPr algn="ctr" fontAlgn="ctr"/>
                      <a:r>
                        <a:rPr lang="en-US" altLang="zh-CN" sz="900" b="1" i="0" u="none" strike="noStrike" dirty="0" smtClean="0">
                          <a:solidFill>
                            <a:srgbClr val="11C1FF"/>
                          </a:solidFill>
                          <a:effectLst/>
                          <a:latin typeface="微软雅黑" pitchFamily="34" charset="-122"/>
                          <a:ea typeface="微软雅黑" pitchFamily="34" charset="-122"/>
                        </a:rPr>
                        <a:t>LCOE</a:t>
                      </a:r>
                      <a:endParaRPr lang="zh-CN" altLang="en-US" sz="900" b="1" i="0" u="none" strike="noStrike" dirty="0">
                        <a:solidFill>
                          <a:srgbClr val="11C1FF"/>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bg1"/>
                          </a:solidFill>
                          <a:effectLst/>
                          <a:latin typeface="微软雅黑" pitchFamily="34" charset="-122"/>
                          <a:ea typeface="微软雅黑" pitchFamily="34" charset="-122"/>
                          <a:cs typeface="+mn-cs"/>
                        </a:rPr>
                        <a:t>LCOE</a:t>
                      </a:r>
                      <a:endParaRPr lang="zh-CN" altLang="en-US" sz="800" b="0" i="0" u="none" strike="noStrike" kern="1200" dirty="0" smtClean="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0.2882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0.3013 </a:t>
                      </a: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0.2841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0.2929</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81262">
                <a:tc vMerge="1">
                  <a:txBody>
                    <a:bodyPr/>
                    <a:lstStyle/>
                    <a:p>
                      <a:pPr algn="ctr" fontAlgn="ctr"/>
                      <a:endParaRPr lang="zh-CN" altLang="en-US" sz="900" b="1" i="0" u="none" strike="noStrike" dirty="0">
                        <a:solidFill>
                          <a:srgbClr val="11C1FF"/>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1" u="none" strike="noStrike" kern="1200" dirty="0" smtClean="0">
                          <a:solidFill>
                            <a:srgbClr val="11C1FF"/>
                          </a:solidFill>
                          <a:effectLst/>
                          <a:latin typeface="微软雅黑" pitchFamily="34" charset="-122"/>
                          <a:ea typeface="微软雅黑" pitchFamily="34" charset="-122"/>
                          <a:cs typeface="+mn-cs"/>
                        </a:rPr>
                        <a:t>LCOE calculation</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-4.50%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-3.10%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2739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a:extLst>
              <a:ext uri="{FF2B5EF4-FFF2-40B4-BE49-F238E27FC236}">
                <a16:creationId xmlns="" xmlns:a16="http://schemas.microsoft.com/office/drawing/2014/main" id="{3AE2DD02-DE06-6543-99A3-62C2675FE9FE}"/>
              </a:ext>
            </a:extLst>
          </p:cNvPr>
          <p:cNvSpPr txBox="1"/>
          <p:nvPr/>
        </p:nvSpPr>
        <p:spPr>
          <a:xfrm>
            <a:off x="380999" y="296333"/>
            <a:ext cx="2310441"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Microsoft YaHei" charset="0"/>
                <a:ea typeface="Microsoft YaHei" charset="0"/>
                <a:cs typeface="Microsoft YaHei" charset="0"/>
              </a:rPr>
              <a:t>The Power of </a:t>
            </a:r>
            <a:r>
              <a:rPr lang="en-US" altLang="zh-CN" sz="1600" b="1" dirty="0" err="1">
                <a:solidFill>
                  <a:schemeClr val="bg1"/>
                </a:solidFill>
                <a:latin typeface="Microsoft YaHei" charset="0"/>
                <a:ea typeface="Microsoft YaHei" charset="0"/>
                <a:cs typeface="Microsoft YaHei" charset="0"/>
              </a:rPr>
              <a:t>iPower</a:t>
            </a:r>
            <a:endParaRPr lang="zh-CN" altLang="en-US" sz="1600" b="1" dirty="0">
              <a:solidFill>
                <a:schemeClr val="bg1"/>
              </a:solidFill>
              <a:latin typeface="Microsoft YaHei" charset="0"/>
              <a:ea typeface="Microsoft YaHei" charset="0"/>
              <a:cs typeface="Microsoft YaHei" charset="0"/>
            </a:endParaRPr>
          </a:p>
        </p:txBody>
      </p:sp>
      <p:cxnSp>
        <p:nvCxnSpPr>
          <p:cNvPr id="30" name="直线连接符 29">
            <a:extLst>
              <a:ext uri="{FF2B5EF4-FFF2-40B4-BE49-F238E27FC236}">
                <a16:creationId xmlns="" xmlns:a16="http://schemas.microsoft.com/office/drawing/2014/main" id="{7921BC01-3038-1343-8CDD-1ADF68B9EAA8}"/>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1" name="图片 30">
            <a:extLst>
              <a:ext uri="{FF2B5EF4-FFF2-40B4-BE49-F238E27FC236}">
                <a16:creationId xmlns="" xmlns:a16="http://schemas.microsoft.com/office/drawing/2014/main" id="{B7C8A0D4-75E6-294F-8357-0A42369DBC7C}"/>
              </a:ext>
            </a:extLst>
          </p:cNvPr>
          <p:cNvPicPr>
            <a:picLocks noChangeAspect="1"/>
          </p:cNvPicPr>
          <p:nvPr/>
        </p:nvPicPr>
        <p:blipFill rotWithShape="1">
          <a:blip r:embed="rId2">
            <a:extLst>
              <a:ext uri="{28A0092B-C50C-407E-A947-70E740481C1C}">
                <a14:useLocalDpi xmlns:a14="http://schemas.microsoft.com/office/drawing/2010/main" val="0"/>
              </a:ext>
            </a:extLst>
          </a:blip>
          <a:srcRect b="17157"/>
          <a:stretch/>
        </p:blipFill>
        <p:spPr>
          <a:xfrm>
            <a:off x="3607215" y="1069401"/>
            <a:ext cx="4056396" cy="4074099"/>
          </a:xfrm>
          <a:prstGeom prst="rect">
            <a:avLst/>
          </a:prstGeom>
        </p:spPr>
      </p:pic>
      <p:pic>
        <p:nvPicPr>
          <p:cNvPr id="4" name="图片 3">
            <a:extLst>
              <a:ext uri="{FF2B5EF4-FFF2-40B4-BE49-F238E27FC236}">
                <a16:creationId xmlns="" xmlns:a16="http://schemas.microsoft.com/office/drawing/2014/main" id="{6459ADD9-B172-7D48-ABFF-C832931A16F8}"/>
              </a:ext>
            </a:extLst>
          </p:cNvPr>
          <p:cNvPicPr>
            <a:picLocks noChangeAspect="1"/>
          </p:cNvPicPr>
          <p:nvPr/>
        </p:nvPicPr>
        <p:blipFill>
          <a:blip r:embed="rId3"/>
          <a:stretch>
            <a:fillRect/>
          </a:stretch>
        </p:blipFill>
        <p:spPr>
          <a:xfrm>
            <a:off x="942726" y="1556530"/>
            <a:ext cx="2998500" cy="2733217"/>
          </a:xfrm>
          <a:prstGeom prst="rect">
            <a:avLst/>
          </a:prstGeom>
        </p:spPr>
      </p:pic>
    </p:spTree>
    <p:extLst>
      <p:ext uri="{BB962C8B-B14F-4D97-AF65-F5344CB8AC3E}">
        <p14:creationId xmlns:p14="http://schemas.microsoft.com/office/powerpoint/2010/main" val="144845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5557788" cy="338554"/>
          </a:xfrm>
          <a:prstGeom prst="rect">
            <a:avLst/>
          </a:prstGeom>
          <a:noFill/>
        </p:spPr>
        <p:txBody>
          <a:bodyPr wrap="squar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Microsoft YaHei" charset="0"/>
                <a:cs typeface="Arial" panose="020B0604020202020204" pitchFamily="34" charset="0"/>
              </a:rPr>
              <a:t>Application Scenario </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Analysis</a:t>
            </a:r>
            <a:r>
              <a:rPr lang="zh-CN" altLang="en-US" sz="1600" b="1" dirty="0" smtClean="0">
                <a:solidFill>
                  <a:schemeClr val="bg1"/>
                </a:solidFill>
                <a:latin typeface="Arial" panose="020B0604020202020204" pitchFamily="34" charset="0"/>
                <a:ea typeface="Microsoft YaHei" charset="0"/>
                <a:cs typeface="Arial" panose="020B0604020202020204" pitchFamily="34" charset="0"/>
              </a:rPr>
              <a:t>①</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t>
            </a:r>
            <a:r>
              <a:rPr kumimoji="1" lang="en-US" altLang="zh-CN" sz="1600" dirty="0" smtClean="0">
                <a:solidFill>
                  <a:schemeClr val="bg1"/>
                </a:solidFill>
                <a:latin typeface="Microsoft YaHei" panose="020B0503020204020204" pitchFamily="34" charset="-122"/>
                <a:ea typeface="Microsoft YaHei" panose="020B0503020204020204" pitchFamily="34" charset="-122"/>
              </a:rPr>
              <a:t>Ground Power Plant</a:t>
            </a:r>
            <a:endParaRPr lang="zh-CN" altLang="en-US" sz="1600" b="1" dirty="0">
              <a:solidFill>
                <a:schemeClr val="bg1"/>
              </a:solidFill>
              <a:latin typeface="Arial" panose="020B0604020202020204" pitchFamily="34" charset="0"/>
              <a:ea typeface="Microsoft YaHei" charset="0"/>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7" name="表格 6"/>
          <p:cNvGraphicFramePr>
            <a:graphicFrameLocks noGrp="1"/>
          </p:cNvGraphicFramePr>
          <p:nvPr>
            <p:extLst>
              <p:ext uri="{D42A27DB-BD31-4B8C-83A1-F6EECF244321}">
                <p14:modId xmlns:p14="http://schemas.microsoft.com/office/powerpoint/2010/main" val="3550303407"/>
              </p:ext>
            </p:extLst>
          </p:nvPr>
        </p:nvGraphicFramePr>
        <p:xfrm>
          <a:off x="3382105" y="996407"/>
          <a:ext cx="5592561" cy="2763961"/>
        </p:xfrm>
        <a:graphic>
          <a:graphicData uri="http://schemas.openxmlformats.org/drawingml/2006/table">
            <a:tbl>
              <a:tblPr>
                <a:tableStyleId>{5C22544A-7EE6-4342-B048-85BDC9FD1C3A}</a:tableStyleId>
              </a:tblPr>
              <a:tblGrid>
                <a:gridCol w="506497">
                  <a:extLst>
                    <a:ext uri="{9D8B030D-6E8A-4147-A177-3AD203B41FA5}">
                      <a16:colId xmlns:a16="http://schemas.microsoft.com/office/drawing/2014/main" xmlns="" val="20000"/>
                    </a:ext>
                  </a:extLst>
                </a:gridCol>
                <a:gridCol w="1343728">
                  <a:extLst>
                    <a:ext uri="{9D8B030D-6E8A-4147-A177-3AD203B41FA5}">
                      <a16:colId xmlns:a16="http://schemas.microsoft.com/office/drawing/2014/main" xmlns="" val="20001"/>
                    </a:ext>
                  </a:extLst>
                </a:gridCol>
                <a:gridCol w="935584">
                  <a:extLst>
                    <a:ext uri="{9D8B030D-6E8A-4147-A177-3AD203B41FA5}">
                      <a16:colId xmlns:a16="http://schemas.microsoft.com/office/drawing/2014/main" xmlns="" val="20002"/>
                    </a:ext>
                  </a:extLst>
                </a:gridCol>
                <a:gridCol w="935584">
                  <a:extLst>
                    <a:ext uri="{9D8B030D-6E8A-4147-A177-3AD203B41FA5}">
                      <a16:colId xmlns:a16="http://schemas.microsoft.com/office/drawing/2014/main" xmlns="" val="20004"/>
                    </a:ext>
                  </a:extLst>
                </a:gridCol>
                <a:gridCol w="935584">
                  <a:extLst>
                    <a:ext uri="{9D8B030D-6E8A-4147-A177-3AD203B41FA5}">
                      <a16:colId xmlns:a16="http://schemas.microsoft.com/office/drawing/2014/main" xmlns="" val="20005"/>
                    </a:ext>
                  </a:extLst>
                </a:gridCol>
                <a:gridCol w="935584">
                  <a:extLst>
                    <a:ext uri="{9D8B030D-6E8A-4147-A177-3AD203B41FA5}">
                      <a16:colId xmlns:a16="http://schemas.microsoft.com/office/drawing/2014/main" xmlns="" val="20007"/>
                    </a:ext>
                  </a:extLst>
                </a:gridCol>
              </a:tblGrid>
              <a:tr h="589080">
                <a:tc gridSpan="6">
                  <a:txBody>
                    <a:bodyPr/>
                    <a:lstStyle/>
                    <a:p>
                      <a:pPr algn="ctr" fontAlgn="b"/>
                      <a:r>
                        <a:rPr lang="en-US" altLang="zh-CN" sz="1200" b="1" i="0" u="none" strike="noStrike" dirty="0" smtClean="0">
                          <a:solidFill>
                            <a:schemeClr val="bg1"/>
                          </a:solidFill>
                          <a:effectLst/>
                          <a:latin typeface="微软雅黑" pitchFamily="34" charset="-122"/>
                          <a:ea typeface="微软雅黑" pitchFamily="34" charset="-122"/>
                        </a:rPr>
                        <a:t>BOS cost analysis</a:t>
                      </a:r>
                      <a:endParaRPr lang="zh-CN" altLang="en-US" sz="1200" b="1" i="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700" b="0" i="0" u="none" strike="noStrike" dirty="0" smtClean="0">
                          <a:solidFill>
                            <a:schemeClr val="bg1"/>
                          </a:solidFill>
                          <a:effectLst/>
                          <a:latin typeface="微软雅黑" pitchFamily="34" charset="-122"/>
                          <a:ea typeface="微软雅黑" pitchFamily="34" charset="-122"/>
                        </a:rPr>
                        <a:t>Fixed adjustable mounting system , longitudinal double row 2P,30% sand reflectivity</a:t>
                      </a:r>
                      <a:r>
                        <a:rPr lang="zh-CN" altLang="en-US" sz="700" b="0" i="0" u="none" strike="noStrike" dirty="0" smtClean="0">
                          <a:solidFill>
                            <a:schemeClr val="bg1"/>
                          </a:solidFill>
                          <a:effectLst/>
                          <a:latin typeface="微软雅黑" pitchFamily="34" charset="-122"/>
                          <a:ea typeface="微软雅黑" pitchFamily="34" charset="-122"/>
                        </a:rPr>
                        <a:t>，</a:t>
                      </a:r>
                      <a:endParaRPr lang="en-US" altLang="zh-CN" sz="700" b="0" i="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700" b="0" i="0" u="none" strike="noStrike" dirty="0" smtClean="0">
                          <a:solidFill>
                            <a:schemeClr val="bg1"/>
                          </a:solidFill>
                          <a:effectLst/>
                          <a:latin typeface="微软雅黑" pitchFamily="34" charset="-122"/>
                          <a:ea typeface="微软雅黑" pitchFamily="34" charset="-122"/>
                        </a:rPr>
                        <a:t>Extremely low Environmental Temperature 9℃</a:t>
                      </a:r>
                      <a:endParaRPr lang="zh-CN" altLang="en-US" sz="700" b="0" i="0" u="none" strike="noStrike" dirty="0">
                        <a:solidFill>
                          <a:schemeClr val="bg1"/>
                        </a:solidFill>
                        <a:effectLst/>
                        <a:latin typeface="微软雅黑" pitchFamily="34" charset="-122"/>
                        <a:ea typeface="微软雅黑" pitchFamily="34" charset="-122"/>
                      </a:endParaRPr>
                    </a:p>
                  </a:txBody>
                  <a:tcPr marL="5279" marR="5279" marT="52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extLst>
                  <a:ext uri="{0D108BD9-81ED-4DB2-BD59-A6C34878D82A}">
                    <a16:rowId xmlns:a16="http://schemas.microsoft.com/office/drawing/2014/main" xmlns="" val="10000"/>
                  </a:ext>
                </a:extLst>
              </a:tr>
              <a:tr h="204268">
                <a:tc gridSpan="2">
                  <a:txBody>
                    <a:bodyPr/>
                    <a:lstStyle/>
                    <a:p>
                      <a:pPr algn="ctr" fontAlgn="b"/>
                      <a:r>
                        <a:rPr lang="en-US" altLang="zh-CN" sz="900" u="none" strike="noStrike" dirty="0" smtClean="0">
                          <a:solidFill>
                            <a:schemeClr val="bg1"/>
                          </a:solidFill>
                          <a:effectLst/>
                          <a:latin typeface="微软雅黑" pitchFamily="34" charset="-122"/>
                          <a:ea typeface="微软雅黑" pitchFamily="34" charset="-122"/>
                        </a:rPr>
                        <a:t>Cell size/Layout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166mm /120pcs</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gridSpan="2">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210mm /132pcs</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xmlns="" val="10001"/>
                  </a:ext>
                </a:extLst>
              </a:tr>
              <a:tr h="348537">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Module</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en-US" sz="800" b="0" u="none" strike="noStrike" dirty="0" err="1" smtClean="0">
                          <a:solidFill>
                            <a:schemeClr val="bg1"/>
                          </a:solidFill>
                          <a:effectLst/>
                          <a:latin typeface="微软雅黑" pitchFamily="34" charset="-122"/>
                          <a:ea typeface="微软雅黑" pitchFamily="34" charset="-122"/>
                        </a:rPr>
                        <a:t>Akcome</a:t>
                      </a:r>
                      <a:endParaRPr lang="en-US" sz="800" b="0" u="none" strike="noStrike" dirty="0" smtClean="0">
                        <a:solidFill>
                          <a:schemeClr val="bg1"/>
                        </a:solidFill>
                        <a:effectLst/>
                        <a:latin typeface="微软雅黑" pitchFamily="34" charset="-122"/>
                        <a:ea typeface="微软雅黑" pitchFamily="34" charset="-122"/>
                      </a:endParaRPr>
                    </a:p>
                    <a:p>
                      <a:pPr algn="ctr" fontAlgn="ctr"/>
                      <a:r>
                        <a:rPr lang="en-US" sz="800" b="0" u="none" strike="noStrike" dirty="0" smtClean="0">
                          <a:solidFill>
                            <a:schemeClr val="bg1"/>
                          </a:solidFill>
                          <a:effectLst/>
                          <a:latin typeface="微软雅黑" pitchFamily="34" charset="-122"/>
                          <a:ea typeface="微软雅黑" pitchFamily="34" charset="-122"/>
                        </a:rPr>
                        <a:t>HJT Half-cut</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L Brand</a:t>
                      </a:r>
                    </a:p>
                    <a:p>
                      <a:pPr algn="ctr" fontAlgn="b"/>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u="none" strike="noStrike" dirty="0" err="1" smtClean="0">
                          <a:solidFill>
                            <a:schemeClr val="bg1"/>
                          </a:solidFill>
                          <a:effectLst/>
                          <a:latin typeface="微软雅黑" pitchFamily="34" charset="-122"/>
                          <a:ea typeface="微软雅黑" pitchFamily="34" charset="-122"/>
                        </a:rPr>
                        <a:t>Akcome</a:t>
                      </a:r>
                      <a:endParaRPr lang="en-US" sz="800" b="0" u="none" strike="noStrike" dirty="0" smtClean="0">
                        <a:solidFill>
                          <a:schemeClr val="bg1"/>
                        </a:solidFill>
                        <a:effectLst/>
                        <a:latin typeface="微软雅黑" pitchFamily="34" charset="-122"/>
                        <a:ea typeface="微软雅黑" pitchFamily="34" charset="-122"/>
                      </a:endParaRPr>
                    </a:p>
                    <a:p>
                      <a:pPr algn="ctr" fontAlgn="ctr"/>
                      <a:r>
                        <a:rPr lang="en-US" sz="800" b="0" u="none" strike="noStrike" dirty="0" smtClean="0">
                          <a:solidFill>
                            <a:schemeClr val="bg1"/>
                          </a:solidFill>
                          <a:effectLst/>
                          <a:latin typeface="微软雅黑" pitchFamily="34" charset="-122"/>
                          <a:ea typeface="微软雅黑" pitchFamily="34" charset="-122"/>
                        </a:rPr>
                        <a:t>HJT Half-cut</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T Brand</a:t>
                      </a:r>
                    </a:p>
                    <a:p>
                      <a:pPr algn="ctr" fontAlgn="b"/>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82206">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Power</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W</a:t>
                      </a:r>
                      <a:r>
                        <a:rPr lang="zh-CN" altLang="en-US" sz="900" b="0" u="none" strike="noStrike" dirty="0" smtClean="0">
                          <a:solidFill>
                            <a:schemeClr val="bg1"/>
                          </a:solidFill>
                          <a:effectLst/>
                          <a:latin typeface="微软雅黑" pitchFamily="34" charset="-122"/>
                          <a:ea typeface="微软雅黑" pitchFamily="34" charset="-122"/>
                        </a:rPr>
                        <a: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p>
                  </a:txBody>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395</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375</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700</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u="none" strike="noStrike" kern="1200" dirty="0" smtClean="0">
                          <a:solidFill>
                            <a:schemeClr val="bg1"/>
                          </a:solidFill>
                          <a:effectLst/>
                          <a:latin typeface="微软雅黑" pitchFamily="34" charset="-122"/>
                          <a:ea typeface="微软雅黑" pitchFamily="34" charset="-122"/>
                          <a:cs typeface="+mn-cs"/>
                        </a:rPr>
                        <a:t>670</a:t>
                      </a:r>
                      <a:endParaRPr lang="en-US" altLang="zh-CN" sz="90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82206">
                <a:tc gridSpan="2">
                  <a:txBody>
                    <a:bodyPr/>
                    <a:lstStyle/>
                    <a:p>
                      <a:pPr algn="ctr" fontAlgn="b"/>
                      <a:r>
                        <a:rPr lang="en-US" altLang="zh-CN" sz="900" b="0" u="none" strike="noStrike" dirty="0" smtClean="0">
                          <a:solidFill>
                            <a:schemeClr val="bg1"/>
                          </a:solidFill>
                          <a:effectLst/>
                          <a:latin typeface="微软雅黑" pitchFamily="34" charset="-122"/>
                          <a:ea typeface="微软雅黑" pitchFamily="34" charset="-122"/>
                        </a:rPr>
                        <a:t>conversion efficiency</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a:t>
                      </a:r>
                      <a:r>
                        <a:rPr lang="zh-CN" altLang="en-US" sz="900" b="0" u="none" strike="noStrike" dirty="0" smtClean="0">
                          <a:solidFill>
                            <a:schemeClr val="bg1"/>
                          </a:solidFill>
                          <a:effectLst/>
                          <a:latin typeface="微软雅黑" pitchFamily="34" charset="-122"/>
                          <a:ea typeface="微软雅黑" pitchFamily="34" charset="-122"/>
                        </a:rPr>
                        <a: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21.04%</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20.59%</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22.53%</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zh-CN" sz="900" u="none" strike="noStrike" dirty="0" smtClean="0">
                          <a:solidFill>
                            <a:schemeClr val="bg1"/>
                          </a:solidFill>
                          <a:effectLst/>
                          <a:latin typeface="微软雅黑" pitchFamily="34" charset="-122"/>
                          <a:ea typeface="微软雅黑" pitchFamily="34" charset="-122"/>
                        </a:rPr>
                        <a:t>21.57%</a:t>
                      </a:r>
                      <a:endParaRPr lang="en-US" altLang="zh-CN" sz="9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64420">
                <a:tc rowSpan="2">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Power generation</a:t>
                      </a:r>
                      <a:endParaRPr lang="zh-CN" altLang="en-US"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30-year power generation with the same area</a:t>
                      </a:r>
                      <a:endParaRPr lang="zh-CN" altLang="en-US" sz="800" b="0" u="none" strike="noStrike" kern="1200" dirty="0" smtClean="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52.2</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47</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51.5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47.7</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4420">
                <a:tc vMerge="1">
                  <a:txBody>
                    <a:bodyPr/>
                    <a:lstStyle/>
                    <a:p>
                      <a:pPr marL="0" algn="ctr" defTabSz="685800" rtl="0" eaLnBrk="1" fontAlgn="ctr" latinLnBrk="0" hangingPunct="1"/>
                      <a:endParaRPr lang="zh-CN" altLang="en-US"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9525" cap="flat" cmpd="sng" algn="ctr">
                      <a:solidFill>
                        <a:srgbClr val="1D6BA8"/>
                      </a:solidFill>
                      <a:prstDash val="sysDashDot"/>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fontAlgn="ctr" latinLnBrk="0" hangingPunct="1"/>
                      <a:r>
                        <a:rPr lang="en-US" altLang="zh-CN" sz="800" b="1" u="none" strike="noStrike" kern="1200" dirty="0" smtClean="0">
                          <a:solidFill>
                            <a:srgbClr val="11C1FF"/>
                          </a:solidFill>
                          <a:effectLst/>
                          <a:latin typeface="微软雅黑" pitchFamily="34" charset="-122"/>
                          <a:ea typeface="微软雅黑" pitchFamily="34" charset="-122"/>
                          <a:cs typeface="+mn-cs"/>
                        </a:rPr>
                        <a:t>30-year cumulative increase rate</a:t>
                      </a:r>
                      <a:endParaRPr lang="zh-CN" altLang="en-US" sz="8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11.10%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8.10%</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82206">
                <a:tc rowSpan="2">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i="0" u="none" strike="noStrike" kern="1200" dirty="0" smtClean="0">
                          <a:solidFill>
                            <a:schemeClr val="bg1"/>
                          </a:solidFill>
                          <a:effectLst/>
                          <a:latin typeface="微软雅黑" pitchFamily="34" charset="-122"/>
                          <a:ea typeface="微软雅黑" pitchFamily="34" charset="-122"/>
                          <a:cs typeface="+mn-cs"/>
                        </a:rPr>
                        <a:t>BOS cost</a:t>
                      </a:r>
                      <a:endParaRPr lang="en-US" altLang="zh-CN" sz="9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bg1"/>
                          </a:solidFill>
                          <a:effectLst/>
                          <a:latin typeface="微软雅黑" pitchFamily="34" charset="-122"/>
                          <a:ea typeface="微软雅黑" pitchFamily="34" charset="-122"/>
                          <a:cs typeface="+mn-cs"/>
                        </a:rPr>
                        <a:t>Land cost</a:t>
                      </a:r>
                      <a:endParaRPr lang="zh-CN" altLang="en-US" sz="8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-6.00%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-4.30%</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82206">
                <a:tc vMerge="1">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zh-CN" altLang="en-US" sz="900" b="0" i="0" u="none" strike="noStrike" dirty="0">
                        <a:solidFill>
                          <a:srgbClr val="000000"/>
                        </a:solidFill>
                        <a:effectLst/>
                        <a:latin typeface="微软雅黑" pitchFamily="34" charset="-122"/>
                        <a:ea typeface="微软雅黑" pitchFamily="34" charset="-122"/>
                      </a:endParaRPr>
                    </a:p>
                  </a:txBody>
                  <a:tcPr marL="5279" marR="5279" marT="5279" marB="0" anchor="ctr">
                    <a:lnL w="19050" cap="flat" cmpd="sng" algn="ctr">
                      <a:solidFill>
                        <a:srgbClr val="1D6BA8"/>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9525" cap="flat" cmpd="sng" algn="ctr">
                      <a:solidFill>
                        <a:srgbClr val="1D6BA8"/>
                      </a:solidFill>
                      <a:prstDash val="sysDashDot"/>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dirty="0" smtClean="0">
                          <a:solidFill>
                            <a:schemeClr val="bg1"/>
                          </a:solidFill>
                          <a:effectLst/>
                          <a:latin typeface="微软雅黑" pitchFamily="34" charset="-122"/>
                          <a:ea typeface="微软雅黑" pitchFamily="34" charset="-122"/>
                        </a:rPr>
                        <a:t>Variable BOS cost</a:t>
                      </a:r>
                      <a:endParaRPr lang="zh-CN" altLang="en-US" sz="800" b="0" i="0" u="none" strike="noStrike" dirty="0">
                        <a:solidFill>
                          <a:schemeClr val="bg1"/>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-2.2%</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82206">
                <a:tc rowSpan="2">
                  <a:txBody>
                    <a:bodyPr/>
                    <a:lstStyle/>
                    <a:p>
                      <a:pPr algn="ctr" fontAlgn="ctr"/>
                      <a:r>
                        <a:rPr lang="en-US" altLang="zh-CN" sz="900" b="1" i="0" u="none" strike="noStrike" dirty="0" smtClean="0">
                          <a:solidFill>
                            <a:srgbClr val="11C1FF"/>
                          </a:solidFill>
                          <a:effectLst/>
                          <a:latin typeface="微软雅黑" pitchFamily="34" charset="-122"/>
                          <a:ea typeface="微软雅黑" pitchFamily="34" charset="-122"/>
                        </a:rPr>
                        <a:t>LCOE</a:t>
                      </a:r>
                      <a:endParaRPr lang="zh-CN" altLang="en-US" sz="900" b="1" i="0" u="none" strike="noStrike" dirty="0">
                        <a:solidFill>
                          <a:srgbClr val="11C1FF"/>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900" b="0" i="0" u="none" strike="noStrike" kern="1200" dirty="0" smtClean="0">
                          <a:solidFill>
                            <a:schemeClr val="bg1"/>
                          </a:solidFill>
                          <a:effectLst/>
                          <a:latin typeface="微软雅黑" pitchFamily="34" charset="-122"/>
                          <a:ea typeface="微软雅黑" pitchFamily="34" charset="-122"/>
                          <a:cs typeface="+mn-cs"/>
                        </a:rPr>
                        <a:t>LCOE</a:t>
                      </a:r>
                      <a:endParaRPr lang="zh-CN" altLang="en-US" sz="900" b="0" i="0" u="none" strike="noStrike" kern="1200" dirty="0" smtClean="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0.2933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0.3097 </a:t>
                      </a: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0.2921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0.3051</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82206">
                <a:tc vMerge="1">
                  <a:txBody>
                    <a:bodyPr/>
                    <a:lstStyle/>
                    <a:p>
                      <a:pPr algn="ctr" fontAlgn="ctr"/>
                      <a:endParaRPr lang="zh-CN" altLang="en-US" sz="900" b="1" i="0" u="none" strike="noStrike" dirty="0">
                        <a:solidFill>
                          <a:srgbClr val="11C1FF"/>
                        </a:solidFill>
                        <a:effectLst/>
                        <a:latin typeface="微软雅黑" pitchFamily="34" charset="-122"/>
                        <a:ea typeface="微软雅黑" pitchFamily="34" charset="-122"/>
                      </a:endParaRPr>
                    </a:p>
                  </a:txBody>
                  <a:tcPr marL="5279" marR="5279" marT="5279" marB="0" anchor="ctr">
                    <a:lnL w="6350" cap="flat" cmpd="sng" algn="ctr">
                      <a:solidFill>
                        <a:srgbClr val="00B0F0"/>
                      </a:solidFill>
                      <a:prstDash val="solid"/>
                      <a:round/>
                      <a:headEnd type="none" w="med" len="med"/>
                      <a:tailEnd type="none" w="med" len="med"/>
                    </a:lnL>
                    <a:lnR w="19050" cap="flat" cmpd="sng" algn="ctr">
                      <a:solidFill>
                        <a:srgbClr val="1D6BA8"/>
                      </a:solidFill>
                      <a:prstDash val="solid"/>
                      <a:round/>
                      <a:headEnd type="none" w="med" len="med"/>
                      <a:tailEnd type="none" w="med" len="med"/>
                    </a:lnR>
                    <a:lnT w="9525" cap="flat" cmpd="sng" algn="ctr">
                      <a:solidFill>
                        <a:srgbClr val="1D6BA8"/>
                      </a:solidFill>
                      <a:prstDash val="sysDashDot"/>
                      <a:round/>
                      <a:headEnd type="none" w="med" len="med"/>
                      <a:tailEnd type="none" w="med" len="med"/>
                    </a:lnT>
                    <a:lnB w="635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900" b="1" u="none" strike="noStrike" kern="1200" dirty="0" smtClean="0">
                          <a:solidFill>
                            <a:srgbClr val="11C1FF"/>
                          </a:solidFill>
                          <a:effectLst/>
                          <a:latin typeface="微软雅黑" pitchFamily="34" charset="-122"/>
                          <a:ea typeface="微软雅黑" pitchFamily="34" charset="-122"/>
                          <a:cs typeface="+mn-cs"/>
                        </a:rPr>
                        <a:t>LCOE calculation</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-5.6%</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1" u="none" strike="noStrike" kern="1200" dirty="0" smtClean="0">
                          <a:solidFill>
                            <a:srgbClr val="11C1FF"/>
                          </a:solidFill>
                          <a:effectLst/>
                          <a:latin typeface="微软雅黑" pitchFamily="34" charset="-122"/>
                          <a:ea typeface="微软雅黑" pitchFamily="34" charset="-122"/>
                          <a:cs typeface="+mn-cs"/>
                        </a:rPr>
                        <a:t>-4.5%</a:t>
                      </a:r>
                      <a:endParaRPr lang="en-US" altLang="zh-CN" sz="9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文本框 5">
            <a:extLst>
              <a:ext uri="{FF2B5EF4-FFF2-40B4-BE49-F238E27FC236}">
                <a16:creationId xmlns:a16="http://schemas.microsoft.com/office/drawing/2014/main" xmlns="" id="{DC341B38-06AD-DF43-B1EA-F6CC5139C19C}"/>
              </a:ext>
            </a:extLst>
          </p:cNvPr>
          <p:cNvSpPr txBox="1"/>
          <p:nvPr/>
        </p:nvSpPr>
        <p:spPr>
          <a:xfrm>
            <a:off x="390463" y="1281486"/>
            <a:ext cx="1906291" cy="261610"/>
          </a:xfrm>
          <a:prstGeom prst="rect">
            <a:avLst/>
          </a:prstGeom>
          <a:noFill/>
        </p:spPr>
        <p:txBody>
          <a:bodyPr wrap="none" rtlCol="0">
            <a:spAutoFit/>
          </a:bodyPr>
          <a:lstStyle/>
          <a:p>
            <a:r>
              <a:rPr kumimoji="1" lang="en-US" altLang="zh-CN" sz="1100" b="1" dirty="0" smtClean="0">
                <a:solidFill>
                  <a:schemeClr val="bg1"/>
                </a:solidFill>
                <a:latin typeface="Microsoft YaHei" panose="020B0503020204020204" pitchFamily="34" charset="-122"/>
                <a:ea typeface="Microsoft YaHei" panose="020B0503020204020204" pitchFamily="34" charset="-122"/>
              </a:rPr>
              <a:t>Abu Dhabi</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a:t>
            </a:r>
            <a:r>
              <a:rPr kumimoji="1" lang="en-US" altLang="zh-CN" sz="1100" b="1" dirty="0">
                <a:solidFill>
                  <a:schemeClr val="bg1"/>
                </a:solidFill>
                <a:latin typeface="Microsoft YaHei" panose="020B0503020204020204" pitchFamily="34" charset="-122"/>
                <a:ea typeface="Microsoft YaHei" panose="020B0503020204020204" pitchFamily="34" charset="-122"/>
              </a:rPr>
              <a:t>Middle East</a:t>
            </a:r>
            <a:endParaRPr kumimoji="1" lang="zh-CN" altLang="en-US" sz="1100" b="1" dirty="0">
              <a:solidFill>
                <a:schemeClr val="bg1"/>
              </a:solidFill>
              <a:latin typeface="Microsoft YaHei" panose="020B0503020204020204" pitchFamily="34" charset="-122"/>
              <a:ea typeface="Microsoft YaHei" panose="020B0503020204020204" pitchFamily="34" charset="-122"/>
            </a:endParaRPr>
          </a:p>
        </p:txBody>
      </p:sp>
      <p:sp>
        <p:nvSpPr>
          <p:cNvPr id="9" name="文本框 6">
            <a:extLst>
              <a:ext uri="{FF2B5EF4-FFF2-40B4-BE49-F238E27FC236}">
                <a16:creationId xmlns:a16="http://schemas.microsoft.com/office/drawing/2014/main" xmlns="" id="{498C1CFE-37F4-8C40-BBE5-515BFE493F09}"/>
              </a:ext>
            </a:extLst>
          </p:cNvPr>
          <p:cNvSpPr txBox="1"/>
          <p:nvPr/>
        </p:nvSpPr>
        <p:spPr>
          <a:xfrm>
            <a:off x="390463" y="1648328"/>
            <a:ext cx="2864637" cy="253916"/>
          </a:xfrm>
          <a:prstGeom prst="rect">
            <a:avLst/>
          </a:prstGeom>
          <a:noFill/>
        </p:spPr>
        <p:txBody>
          <a:bodyPr wrap="square" rtlCol="0">
            <a:spAutoFit/>
          </a:bodyPr>
          <a:lstStyle/>
          <a:p>
            <a:r>
              <a:rPr kumimoji="1" lang="en-US" altLang="zh-CN" sz="1050" dirty="0" smtClean="0">
                <a:solidFill>
                  <a:schemeClr val="bg1"/>
                </a:solidFill>
                <a:latin typeface="Microsoft YaHei" panose="020B0503020204020204" pitchFamily="34" charset="-122"/>
                <a:ea typeface="Microsoft YaHei" panose="020B0503020204020204" pitchFamily="34" charset="-122"/>
              </a:rPr>
              <a:t>100000</a:t>
            </a:r>
            <a:r>
              <a:rPr kumimoji="1" lang="zh-CN" altLang="en-US" sz="1050" dirty="0" smtClean="0">
                <a:solidFill>
                  <a:schemeClr val="bg1"/>
                </a:solidFill>
                <a:latin typeface="Microsoft YaHei" panose="020B0503020204020204" pitchFamily="34" charset="-122"/>
                <a:ea typeface="Microsoft YaHei" panose="020B0503020204020204" pitchFamily="34" charset="-122"/>
              </a:rPr>
              <a:t>㎡</a:t>
            </a:r>
            <a:r>
              <a:rPr kumimoji="1" lang="en-US" altLang="zh-CN" sz="1050" dirty="0" smtClean="0">
                <a:solidFill>
                  <a:schemeClr val="bg1"/>
                </a:solidFill>
                <a:latin typeface="Microsoft YaHei" panose="020B0503020204020204" pitchFamily="34" charset="-122"/>
                <a:ea typeface="Microsoft YaHei" panose="020B0503020204020204" pitchFamily="34" charset="-122"/>
              </a:rPr>
              <a:t>(250</a:t>
            </a:r>
            <a:r>
              <a:rPr kumimoji="1" lang="zh-CN" altLang="en-US" sz="1050" dirty="0">
                <a:solidFill>
                  <a:schemeClr val="bg1"/>
                </a:solidFill>
                <a:latin typeface="Microsoft YaHei" panose="020B0503020204020204" pitchFamily="34" charset="-122"/>
                <a:ea typeface="Microsoft YaHei" panose="020B0503020204020204" pitchFamily="34" charset="-122"/>
              </a:rPr>
              <a:t>*</a:t>
            </a:r>
            <a:r>
              <a:rPr kumimoji="1" lang="en-US" altLang="zh-CN" sz="1050" dirty="0" smtClean="0">
                <a:solidFill>
                  <a:schemeClr val="bg1"/>
                </a:solidFill>
                <a:latin typeface="Microsoft YaHei" panose="020B0503020204020204" pitchFamily="34" charset="-122"/>
                <a:ea typeface="Microsoft YaHei" panose="020B0503020204020204" pitchFamily="34" charset="-122"/>
              </a:rPr>
              <a:t>400m)Fixed area</a:t>
            </a:r>
          </a:p>
        </p:txBody>
      </p:sp>
      <p:sp>
        <p:nvSpPr>
          <p:cNvPr id="10" name="文本框 7">
            <a:extLst>
              <a:ext uri="{FF2B5EF4-FFF2-40B4-BE49-F238E27FC236}">
                <a16:creationId xmlns:a16="http://schemas.microsoft.com/office/drawing/2014/main" xmlns="" id="{3DD3536A-642F-B949-B2A3-5F22707C4309}"/>
              </a:ext>
            </a:extLst>
          </p:cNvPr>
          <p:cNvSpPr txBox="1"/>
          <p:nvPr/>
        </p:nvSpPr>
        <p:spPr>
          <a:xfrm>
            <a:off x="390463" y="1976492"/>
            <a:ext cx="2775119" cy="253916"/>
          </a:xfrm>
          <a:prstGeom prst="rect">
            <a:avLst/>
          </a:prstGeom>
          <a:noFill/>
        </p:spPr>
        <p:txBody>
          <a:bodyPr wrap="none" rtlCol="0">
            <a:spAutoFit/>
          </a:bodyPr>
          <a:lstStyle/>
          <a:p>
            <a:r>
              <a:rPr kumimoji="1" lang="en-US" altLang="zh-CN" sz="1050" dirty="0">
                <a:solidFill>
                  <a:schemeClr val="bg1"/>
                </a:solidFill>
                <a:latin typeface="Microsoft YaHei" panose="020B0503020204020204" pitchFamily="34" charset="-122"/>
                <a:ea typeface="Microsoft YaHei" panose="020B0503020204020204" pitchFamily="34" charset="-122"/>
              </a:rPr>
              <a:t>Adopts </a:t>
            </a:r>
            <a:r>
              <a:rPr kumimoji="1" lang="en-US" altLang="zh-CN" sz="1050" dirty="0" err="1" smtClean="0">
                <a:solidFill>
                  <a:schemeClr val="bg1"/>
                </a:solidFill>
                <a:latin typeface="Microsoft YaHei" panose="020B0503020204020204" pitchFamily="34" charset="-122"/>
                <a:ea typeface="Microsoft YaHei" panose="020B0503020204020204" pitchFamily="34" charset="-122"/>
              </a:rPr>
              <a:t>Akcome</a:t>
            </a:r>
            <a:r>
              <a:rPr kumimoji="1" lang="en-US" altLang="zh-CN" sz="1050" dirty="0">
                <a:solidFill>
                  <a:schemeClr val="bg1"/>
                </a:solidFill>
                <a:latin typeface="Microsoft YaHei" panose="020B0503020204020204" pitchFamily="34" charset="-122"/>
                <a:ea typeface="Microsoft YaHei" panose="020B0503020204020204" pitchFamily="34" charset="-122"/>
              </a:rPr>
              <a:t> Fixed Mounting System</a:t>
            </a:r>
            <a:endParaRPr kumimoji="1" lang="zh-CN" altLang="en-US" sz="1050" dirty="0">
              <a:solidFill>
                <a:schemeClr val="bg1"/>
              </a:solidFill>
              <a:latin typeface="Microsoft YaHei" panose="020B0503020204020204" pitchFamily="34" charset="-122"/>
              <a:ea typeface="Microsoft YaHei" panose="020B0503020204020204" pitchFamily="34" charset="-122"/>
            </a:endParaRPr>
          </a:p>
        </p:txBody>
      </p:sp>
      <p:sp>
        <p:nvSpPr>
          <p:cNvPr id="11" name="文本框 14">
            <a:extLst>
              <a:ext uri="{FF2B5EF4-FFF2-40B4-BE49-F238E27FC236}">
                <a16:creationId xmlns:a16="http://schemas.microsoft.com/office/drawing/2014/main" xmlns="" id="{17D1F305-38F6-4F4E-9735-C9C2B7B75C48}"/>
              </a:ext>
            </a:extLst>
          </p:cNvPr>
          <p:cNvSpPr txBox="1"/>
          <p:nvPr/>
        </p:nvSpPr>
        <p:spPr>
          <a:xfrm>
            <a:off x="380999" y="2599315"/>
            <a:ext cx="2183399" cy="1682512"/>
          </a:xfrm>
          <a:prstGeom prst="rect">
            <a:avLst/>
          </a:prstGeom>
          <a:noFill/>
        </p:spPr>
        <p:txBody>
          <a:bodyPr wrap="square" rtlCol="0">
            <a:spAutoFit/>
          </a:bodyPr>
          <a:lstStyle/>
          <a:p>
            <a:pPr>
              <a:lnSpc>
                <a:spcPct val="200000"/>
              </a:lnSpc>
              <a:spcAft>
                <a:spcPts val="400"/>
              </a:spcAft>
            </a:pPr>
            <a:r>
              <a:rPr kumimoji="1" lang="en-US" altLang="zh-CN" sz="900" dirty="0">
                <a:solidFill>
                  <a:schemeClr val="bg1"/>
                </a:solidFill>
                <a:latin typeface="Microsoft YaHei" panose="020B0503020204020204" pitchFamily="34" charset="-122"/>
                <a:ea typeface="Microsoft YaHei" panose="020B0503020204020204" pitchFamily="34" charset="-122"/>
              </a:rPr>
              <a:t>Improved energy yield for 30 years</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a:solidFill>
                  <a:schemeClr val="bg1"/>
                </a:solidFill>
                <a:latin typeface="Microsoft YaHei" panose="020B0503020204020204" pitchFamily="34" charset="-122"/>
                <a:ea typeface="Microsoft YaHei" panose="020B0503020204020204" pitchFamily="34" charset="-122"/>
              </a:rPr>
              <a:t>Land cost saving</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smtClean="0">
                <a:solidFill>
                  <a:schemeClr val="bg1"/>
                </a:solidFill>
                <a:latin typeface="Microsoft YaHei" panose="020B0503020204020204" pitchFamily="34" charset="-122"/>
                <a:ea typeface="Microsoft YaHei" panose="020B0503020204020204" pitchFamily="34" charset="-122"/>
              </a:rPr>
              <a:t>Variable </a:t>
            </a:r>
            <a:r>
              <a:rPr kumimoji="1" lang="en-US" altLang="zh-CN" sz="900" dirty="0">
                <a:solidFill>
                  <a:schemeClr val="bg1"/>
                </a:solidFill>
                <a:latin typeface="Microsoft YaHei" panose="020B0503020204020204" pitchFamily="34" charset="-122"/>
                <a:ea typeface="Microsoft YaHei" panose="020B0503020204020204" pitchFamily="34" charset="-122"/>
              </a:rPr>
              <a:t>BOS </a:t>
            </a:r>
            <a:r>
              <a:rPr kumimoji="1" lang="en-US" altLang="zh-CN" sz="900" dirty="0" smtClean="0">
                <a:solidFill>
                  <a:schemeClr val="bg1"/>
                </a:solidFill>
                <a:latin typeface="Microsoft YaHei" panose="020B0503020204020204" pitchFamily="34" charset="-122"/>
                <a:ea typeface="Microsoft YaHei" panose="020B0503020204020204" pitchFamily="34" charset="-122"/>
              </a:rPr>
              <a:t>cost</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r>
              <a:rPr kumimoji="1" lang="en-US" altLang="zh-CN" sz="900" dirty="0" smtClean="0">
                <a:solidFill>
                  <a:schemeClr val="bg1"/>
                </a:solidFill>
                <a:latin typeface="Microsoft YaHei" panose="020B0503020204020204" pitchFamily="34" charset="-122"/>
                <a:ea typeface="Microsoft YaHei" panose="020B0503020204020204" pitchFamily="34" charset="-122"/>
              </a:rPr>
              <a:t>LCOE reduce</a:t>
            </a:r>
            <a:r>
              <a:rPr kumimoji="1" lang="zh-CN" altLang="en-US" sz="9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900" dirty="0">
              <a:solidFill>
                <a:schemeClr val="bg1"/>
              </a:solidFill>
              <a:latin typeface="Microsoft YaHei" panose="020B0503020204020204" pitchFamily="34" charset="-122"/>
              <a:ea typeface="Microsoft YaHei" panose="020B0503020204020204" pitchFamily="34" charset="-122"/>
            </a:endParaRPr>
          </a:p>
          <a:p>
            <a:pPr>
              <a:lnSpc>
                <a:spcPct val="200000"/>
              </a:lnSpc>
              <a:spcAft>
                <a:spcPts val="400"/>
              </a:spcAft>
            </a:pPr>
            <a:endParaRPr kumimoji="1"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12" name="文本框 31">
            <a:extLst>
              <a:ext uri="{FF2B5EF4-FFF2-40B4-BE49-F238E27FC236}">
                <a16:creationId xmlns:a16="http://schemas.microsoft.com/office/drawing/2014/main" xmlns="" id="{DAE1E63C-1F2E-534D-B875-90FDFFE48E28}"/>
              </a:ext>
            </a:extLst>
          </p:cNvPr>
          <p:cNvSpPr txBox="1"/>
          <p:nvPr/>
        </p:nvSpPr>
        <p:spPr>
          <a:xfrm>
            <a:off x="2420235" y="2589615"/>
            <a:ext cx="981359" cy="1708160"/>
          </a:xfrm>
          <a:prstGeom prst="rect">
            <a:avLst/>
          </a:prstGeom>
          <a:noFill/>
        </p:spPr>
        <p:txBody>
          <a:bodyPr wrap="none" rtlCol="0">
            <a:spAutoFit/>
          </a:bodyPr>
          <a:lstStyle/>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+11.10%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dirty="0" smtClean="0">
                <a:solidFill>
                  <a:schemeClr val="bg1"/>
                </a:solidFill>
                <a:latin typeface="Microsoft YaHei" panose="020B0503020204020204" pitchFamily="34" charset="-122"/>
                <a:ea typeface="Microsoft YaHei" panose="020B0503020204020204" pitchFamily="34" charset="-122"/>
              </a:rPr>
              <a:t>-6.00%</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dirty="0" smtClean="0">
                <a:solidFill>
                  <a:schemeClr val="bg1"/>
                </a:solidFill>
                <a:latin typeface="Microsoft YaHei" panose="020B0503020204020204" pitchFamily="34" charset="-122"/>
                <a:ea typeface="Microsoft YaHei" panose="020B0503020204020204" pitchFamily="34" charset="-122"/>
              </a:rPr>
              <a:t>+4.50%</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-5.60%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a:p>
            <a:pPr>
              <a:lnSpc>
                <a:spcPct val="150000"/>
              </a:lnSpc>
            </a:pP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6725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380999" y="296333"/>
            <a:ext cx="5068888"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Microsoft YaHei" charset="0"/>
                <a:cs typeface="Arial" panose="020B0604020202020204" pitchFamily="34" charset="0"/>
              </a:rPr>
              <a:t>Application Scenario </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Analysis</a:t>
            </a:r>
            <a:r>
              <a:rPr lang="zh-CN" altLang="en-US" sz="1600" b="1" dirty="0" smtClean="0">
                <a:solidFill>
                  <a:schemeClr val="bg1"/>
                </a:solidFill>
                <a:latin typeface="Arial" panose="020B0604020202020204" pitchFamily="34" charset="0"/>
                <a:ea typeface="Microsoft YaHei" charset="0"/>
                <a:cs typeface="Arial" panose="020B0604020202020204" pitchFamily="34" charset="0"/>
              </a:rPr>
              <a:t>③</a:t>
            </a:r>
            <a:r>
              <a:rPr lang="en-US" altLang="zh-CN" sz="1600" b="1" dirty="0" smtClean="0">
                <a:solidFill>
                  <a:schemeClr val="bg1"/>
                </a:solidFill>
                <a:latin typeface="Arial" panose="020B0604020202020204" pitchFamily="34" charset="0"/>
                <a:ea typeface="Microsoft YaHei" charset="0"/>
                <a:cs typeface="Arial" panose="020B0604020202020204" pitchFamily="34" charset="0"/>
              </a:rPr>
              <a:t>-</a:t>
            </a:r>
            <a:r>
              <a:rPr kumimoji="1" lang="en-US" altLang="zh-CN" sz="1600" dirty="0" smtClean="0">
                <a:solidFill>
                  <a:schemeClr val="bg1"/>
                </a:solidFill>
                <a:latin typeface="Microsoft YaHei" panose="020B0503020204020204" pitchFamily="34" charset="-122"/>
                <a:ea typeface="Microsoft YaHei" panose="020B0503020204020204" pitchFamily="34" charset="-122"/>
              </a:rPr>
              <a:t>Roof </a:t>
            </a:r>
            <a:r>
              <a:rPr kumimoji="1" lang="en-US" altLang="zh-CN" sz="1600" dirty="0">
                <a:solidFill>
                  <a:schemeClr val="bg1"/>
                </a:solidFill>
                <a:latin typeface="Microsoft YaHei" panose="020B0503020204020204" pitchFamily="34" charset="-122"/>
                <a:ea typeface="Microsoft YaHei" panose="020B0503020204020204" pitchFamily="34" charset="-122"/>
              </a:rPr>
              <a:t>Power Plant</a:t>
            </a:r>
            <a:endParaRPr lang="zh-CN" altLang="en-US" sz="1600" b="1" dirty="0">
              <a:solidFill>
                <a:schemeClr val="bg1"/>
              </a:solidFill>
              <a:latin typeface="Arial" panose="020B0604020202020204" pitchFamily="34" charset="0"/>
              <a:ea typeface="Microsoft YaHei" charset="0"/>
              <a:cs typeface="Arial" panose="020B0604020202020204" pitchFamily="34" charset="0"/>
            </a:endParaRPr>
          </a:p>
        </p:txBody>
      </p:sp>
      <p:cxnSp>
        <p:nvCxnSpPr>
          <p:cNvPr id="6" name="直线连接符 32">
            <a:extLst>
              <a:ext uri="{FF2B5EF4-FFF2-40B4-BE49-F238E27FC236}">
                <a16:creationId xmlns:a16="http://schemas.microsoft.com/office/drawing/2014/main" xmlns=""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19" name="表格 18"/>
          <p:cNvGraphicFramePr>
            <a:graphicFrameLocks noGrp="1"/>
          </p:cNvGraphicFramePr>
          <p:nvPr>
            <p:extLst>
              <p:ext uri="{D42A27DB-BD31-4B8C-83A1-F6EECF244321}">
                <p14:modId xmlns:p14="http://schemas.microsoft.com/office/powerpoint/2010/main" val="2568426911"/>
              </p:ext>
            </p:extLst>
          </p:nvPr>
        </p:nvGraphicFramePr>
        <p:xfrm>
          <a:off x="3253563" y="1214747"/>
          <a:ext cx="5577821" cy="2388114"/>
        </p:xfrm>
        <a:graphic>
          <a:graphicData uri="http://schemas.openxmlformats.org/drawingml/2006/table">
            <a:tbl>
              <a:tblPr>
                <a:tableStyleId>{5C22544A-7EE6-4342-B048-85BDC9FD1C3A}</a:tableStyleId>
              </a:tblPr>
              <a:tblGrid>
                <a:gridCol w="1469602">
                  <a:extLst>
                    <a:ext uri="{9D8B030D-6E8A-4147-A177-3AD203B41FA5}">
                      <a16:colId xmlns:a16="http://schemas.microsoft.com/office/drawing/2014/main" xmlns="" val="20001"/>
                    </a:ext>
                  </a:extLst>
                </a:gridCol>
                <a:gridCol w="940123">
                  <a:extLst>
                    <a:ext uri="{9D8B030D-6E8A-4147-A177-3AD203B41FA5}">
                      <a16:colId xmlns:a16="http://schemas.microsoft.com/office/drawing/2014/main" xmlns="" val="20002"/>
                    </a:ext>
                  </a:extLst>
                </a:gridCol>
                <a:gridCol w="940123">
                  <a:extLst>
                    <a:ext uri="{9D8B030D-6E8A-4147-A177-3AD203B41FA5}">
                      <a16:colId xmlns:a16="http://schemas.microsoft.com/office/drawing/2014/main" xmlns="" val="20004"/>
                    </a:ext>
                  </a:extLst>
                </a:gridCol>
                <a:gridCol w="1287850">
                  <a:extLst>
                    <a:ext uri="{9D8B030D-6E8A-4147-A177-3AD203B41FA5}">
                      <a16:colId xmlns:a16="http://schemas.microsoft.com/office/drawing/2014/main" xmlns="" val="20005"/>
                    </a:ext>
                  </a:extLst>
                </a:gridCol>
                <a:gridCol w="940123">
                  <a:extLst>
                    <a:ext uri="{9D8B030D-6E8A-4147-A177-3AD203B41FA5}">
                      <a16:colId xmlns:a16="http://schemas.microsoft.com/office/drawing/2014/main" xmlns="" val="20007"/>
                    </a:ext>
                  </a:extLst>
                </a:gridCol>
              </a:tblGrid>
              <a:tr h="497854">
                <a:tc gridSpan="5">
                  <a:txBody>
                    <a:bodyPr/>
                    <a:lstStyle/>
                    <a:p>
                      <a:pPr algn="ctr" fontAlgn="b"/>
                      <a:r>
                        <a:rPr lang="en-US" altLang="zh-CN" sz="1200" b="1" i="0" u="none" strike="noStrike" dirty="0" smtClean="0">
                          <a:solidFill>
                            <a:schemeClr val="bg1"/>
                          </a:solidFill>
                          <a:effectLst/>
                          <a:latin typeface="微软雅黑" pitchFamily="34" charset="-122"/>
                          <a:ea typeface="微软雅黑" pitchFamily="34" charset="-122"/>
                        </a:rPr>
                        <a:t>BOS cost analysis</a:t>
                      </a:r>
                      <a:endParaRPr lang="zh-CN" altLang="en-US" sz="1200" b="1" i="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800" b="0" i="0" u="none" strike="noStrike" dirty="0" smtClean="0">
                          <a:solidFill>
                            <a:schemeClr val="bg1"/>
                          </a:solidFill>
                          <a:effectLst/>
                          <a:latin typeface="微软雅黑" pitchFamily="34" charset="-122"/>
                          <a:ea typeface="微软雅黑" pitchFamily="34" charset="-122"/>
                        </a:rPr>
                        <a:t>Fixed adjustable roof mounting system , longitudinal double row 2P,70% sand reflectivity</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800" b="0" i="0" u="none" strike="noStrike" dirty="0" smtClean="0">
                          <a:solidFill>
                            <a:schemeClr val="bg1"/>
                          </a:solidFill>
                          <a:effectLst/>
                          <a:latin typeface="微软雅黑" pitchFamily="34" charset="-122"/>
                          <a:ea typeface="微软雅黑" pitchFamily="34" charset="-122"/>
                        </a:rPr>
                        <a:t>Extremely low Environmental Temperature -5℃</a:t>
                      </a:r>
                      <a:endParaRPr lang="en-US" altLang="zh-CN" sz="900" b="0" i="0" u="none" strike="noStrike" dirty="0" smtClean="0">
                        <a:solidFill>
                          <a:schemeClr val="bg1"/>
                        </a:solidFill>
                        <a:effectLst/>
                        <a:latin typeface="微软雅黑" pitchFamily="34" charset="-122"/>
                        <a:ea typeface="微软雅黑" pitchFamily="34" charset="-122"/>
                      </a:endParaRPr>
                    </a:p>
                  </a:txBody>
                  <a:tcPr marL="5279" marR="5279" marT="5279"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tc hMerge="1">
                  <a:txBody>
                    <a:bodyPr/>
                    <a:lstStyle/>
                    <a:p>
                      <a:pPr algn="ctr" fontAlgn="ctr"/>
                      <a:endParaRPr lang="zh-CN" altLang="en-US" sz="1000" b="0" i="0" u="none" strike="noStrike" dirty="0">
                        <a:solidFill>
                          <a:srgbClr val="000000"/>
                        </a:solidFill>
                        <a:effectLst/>
                        <a:latin typeface="微软雅黑" pitchFamily="34" charset="-122"/>
                        <a:ea typeface="微软雅黑" pitchFamily="34" charset="-122"/>
                      </a:endParaRPr>
                    </a:p>
                  </a:txBody>
                  <a:tcPr marL="5279" marR="5279" marT="5279" marB="0" anchor="ctr">
                    <a:lnL w="9525" cap="flat" cmpd="sng" algn="ctr">
                      <a:solidFill>
                        <a:srgbClr val="0F5CB1"/>
                      </a:solidFill>
                      <a:prstDash val="sysDashDot"/>
                      <a:round/>
                      <a:headEnd type="none" w="med" len="med"/>
                      <a:tailEnd type="none" w="med" len="med"/>
                    </a:lnL>
                    <a:lnR w="9525" cap="flat" cmpd="sng" algn="ctr">
                      <a:solidFill>
                        <a:srgbClr val="0F5CB1"/>
                      </a:solidFill>
                      <a:prstDash val="sysDashDot"/>
                      <a:round/>
                      <a:headEnd type="none" w="med" len="med"/>
                      <a:tailEnd type="none" w="med" len="med"/>
                    </a:lnR>
                    <a:lnT w="9525" cap="flat" cmpd="sng" algn="ctr">
                      <a:solidFill>
                        <a:srgbClr val="0F5CB1"/>
                      </a:solidFill>
                      <a:prstDash val="sysDashDot"/>
                      <a:round/>
                      <a:headEnd type="none" w="med" len="med"/>
                      <a:tailEnd type="none" w="med" len="med"/>
                    </a:lnT>
                    <a:lnB w="9525" cap="flat" cmpd="sng" algn="ctr">
                      <a:solidFill>
                        <a:srgbClr val="0F5CB1"/>
                      </a:solidFill>
                      <a:prstDash val="sysDashDot"/>
                      <a:round/>
                      <a:headEnd type="none" w="med" len="med"/>
                      <a:tailEnd type="none" w="med" len="med"/>
                    </a:lnB>
                    <a:lnTlToBr w="12700" cmpd="sng">
                      <a:noFill/>
                      <a:prstDash val="solid"/>
                    </a:lnTlToBr>
                    <a:lnBlToTr w="12700" cmpd="sng">
                      <a:noFill/>
                      <a:prstDash val="solid"/>
                    </a:lnBlToTr>
                    <a:solidFill>
                      <a:srgbClr val="DFF5F9"/>
                    </a:solidFill>
                  </a:tcPr>
                </a:tc>
                <a:tc hMerge="1">
                  <a:txBody>
                    <a:bodyPr/>
                    <a:lstStyle/>
                    <a:p>
                      <a:endParaRPr lang="zh-CN" altLang="en-US"/>
                    </a:p>
                  </a:txBody>
                  <a:tcPr/>
                </a:tc>
                <a:extLst>
                  <a:ext uri="{0D108BD9-81ED-4DB2-BD59-A6C34878D82A}">
                    <a16:rowId xmlns:a16="http://schemas.microsoft.com/office/drawing/2014/main" xmlns="" val="10000"/>
                  </a:ext>
                </a:extLst>
              </a:tr>
              <a:tr h="287095">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altLang="zh-CN" sz="900" b="0" u="none" strike="noStrike" dirty="0" smtClean="0">
                          <a:solidFill>
                            <a:schemeClr val="bg1"/>
                          </a:solidFill>
                          <a:effectLst/>
                          <a:latin typeface="微软雅黑" pitchFamily="34" charset="-122"/>
                          <a:ea typeface="微软雅黑" pitchFamily="34" charset="-122"/>
                        </a:rPr>
                        <a:t>Module</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u="none" strike="noStrike" dirty="0" smtClean="0">
                          <a:solidFill>
                            <a:schemeClr val="bg1"/>
                          </a:solidFill>
                          <a:effectLst/>
                          <a:latin typeface="微软雅黑" pitchFamily="34" charset="-122"/>
                          <a:ea typeface="微软雅黑" pitchFamily="34" charset="-122"/>
                        </a:rPr>
                        <a:t>I</a:t>
                      </a:r>
                      <a:r>
                        <a:rPr lang="en-US" sz="800" b="0" u="none" strike="noStrike" baseline="0" dirty="0" smtClean="0">
                          <a:solidFill>
                            <a:schemeClr val="bg1"/>
                          </a:solidFill>
                          <a:effectLst/>
                          <a:latin typeface="微软雅黑" pitchFamily="34" charset="-122"/>
                          <a:ea typeface="微软雅黑" pitchFamily="34" charset="-122"/>
                        </a:rPr>
                        <a:t> POWER</a:t>
                      </a:r>
                      <a:endParaRPr lang="en-US" sz="800" b="0" u="none" strike="noStrike" dirty="0" smtClean="0">
                        <a:solidFill>
                          <a:schemeClr val="bg1"/>
                        </a:solidFill>
                        <a:effectLst/>
                        <a:latin typeface="微软雅黑" pitchFamily="34" charset="-122"/>
                        <a:ea typeface="微软雅黑" pitchFamily="34" charset="-122"/>
                      </a:endParaRPr>
                    </a:p>
                    <a:p>
                      <a:pPr algn="ctr" fontAlgn="ctr"/>
                      <a:r>
                        <a:rPr lang="en-US" sz="800" b="0" i="0" u="none" strike="noStrike" dirty="0" smtClean="0">
                          <a:solidFill>
                            <a:schemeClr val="bg1"/>
                          </a:solidFill>
                          <a:effectLst/>
                          <a:latin typeface="微软雅黑" pitchFamily="34" charset="-122"/>
                          <a:ea typeface="微软雅黑" pitchFamily="34" charset="-122"/>
                        </a:rPr>
                        <a:t>HJT </a:t>
                      </a:r>
                      <a:r>
                        <a:rPr lang="en-US" altLang="zh-CN" sz="800" b="0" i="0" u="none" strike="noStrike" dirty="0" smtClean="0">
                          <a:solidFill>
                            <a:schemeClr val="bg1"/>
                          </a:solidFill>
                          <a:effectLst/>
                          <a:latin typeface="微软雅黑" pitchFamily="34" charset="-122"/>
                          <a:ea typeface="微软雅黑" pitchFamily="34" charset="-122"/>
                        </a:rPr>
                        <a:t>Half-cut</a:t>
                      </a:r>
                      <a:endParaRPr lang="en-US" sz="800" b="0" i="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L Brand</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800" b="0" u="none" strike="noStrike" dirty="0" smtClean="0">
                          <a:solidFill>
                            <a:schemeClr val="bg1"/>
                          </a:solidFill>
                          <a:effectLst/>
                          <a:latin typeface="微软雅黑" pitchFamily="34" charset="-122"/>
                          <a:ea typeface="微软雅黑" pitchFamily="34" charset="-122"/>
                        </a:rPr>
                        <a:t>I</a:t>
                      </a:r>
                      <a:r>
                        <a:rPr lang="en-US" sz="800" b="0" u="none" strike="noStrike" baseline="0" dirty="0" smtClean="0">
                          <a:solidFill>
                            <a:schemeClr val="bg1"/>
                          </a:solidFill>
                          <a:effectLst/>
                          <a:latin typeface="微软雅黑" pitchFamily="34" charset="-122"/>
                          <a:ea typeface="微软雅黑" pitchFamily="34" charset="-122"/>
                        </a:rPr>
                        <a:t> POWER</a:t>
                      </a:r>
                      <a:endParaRPr lang="en-US" sz="800" b="0" u="none" strike="noStrike" dirty="0" smtClean="0">
                        <a:solidFill>
                          <a:schemeClr val="bg1"/>
                        </a:solidFill>
                        <a:effectLst/>
                        <a:latin typeface="微软雅黑" pitchFamily="34" charset="-122"/>
                        <a:ea typeface="微软雅黑" pitchFamily="34" charset="-122"/>
                      </a:endParaRP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800" b="0" i="0" u="none" strike="noStrike" dirty="0" smtClean="0">
                          <a:solidFill>
                            <a:schemeClr val="bg1"/>
                          </a:solidFill>
                          <a:effectLst/>
                          <a:latin typeface="微软雅黑" pitchFamily="34" charset="-122"/>
                          <a:ea typeface="微软雅黑" pitchFamily="34" charset="-122"/>
                        </a:rPr>
                        <a:t>HJT shingled all black</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800" b="0" u="none" strike="noStrike" dirty="0" smtClean="0">
                          <a:solidFill>
                            <a:schemeClr val="bg1"/>
                          </a:solidFill>
                          <a:effectLst/>
                          <a:latin typeface="微软雅黑" pitchFamily="34" charset="-122"/>
                          <a:ea typeface="微软雅黑" pitchFamily="34" charset="-122"/>
                        </a:rPr>
                        <a:t>T Brand</a:t>
                      </a:r>
                    </a:p>
                    <a:p>
                      <a:pPr marL="0" marR="0" indent="0" algn="ctr" defTabSz="685800" rtl="0" eaLnBrk="1" fontAlgn="b" latinLnBrk="0" hangingPunct="1">
                        <a:lnSpc>
                          <a:spcPct val="100000"/>
                        </a:lnSpc>
                        <a:spcBef>
                          <a:spcPts val="0"/>
                        </a:spcBef>
                        <a:spcAft>
                          <a:spcPts val="0"/>
                        </a:spcAft>
                        <a:buClrTx/>
                        <a:buSzTx/>
                        <a:buFontTx/>
                        <a:buNone/>
                        <a:tabLst/>
                        <a:defRPr/>
                      </a:pPr>
                      <a:r>
                        <a:rPr lang="en-US" altLang="zh-CN" sz="800" b="0" u="none" strike="noStrike" dirty="0" err="1" smtClean="0">
                          <a:solidFill>
                            <a:schemeClr val="bg1"/>
                          </a:solidFill>
                          <a:effectLst/>
                          <a:latin typeface="微软雅黑" pitchFamily="34" charset="-122"/>
                          <a:ea typeface="微软雅黑" pitchFamily="34" charset="-122"/>
                        </a:rPr>
                        <a:t>Perc</a:t>
                      </a:r>
                      <a:r>
                        <a:rPr lang="en-US" altLang="zh-CN" sz="800" b="0" u="none" strike="noStrike" dirty="0" smtClean="0">
                          <a:solidFill>
                            <a:schemeClr val="bg1"/>
                          </a:solidFill>
                          <a:effectLst/>
                          <a:latin typeface="微软雅黑" pitchFamily="34" charset="-122"/>
                          <a:ea typeface="微软雅黑" pitchFamily="34" charset="-122"/>
                        </a:rPr>
                        <a:t> Half-cut</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9525" cap="flat" cmpd="sng" algn="ctr">
                      <a:solidFill>
                        <a:srgbClr val="00B0F0"/>
                      </a:solidFill>
                      <a:prstDash val="solid"/>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9111">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US" altLang="zh-CN" sz="900" u="none" strike="noStrike" dirty="0" smtClean="0">
                          <a:solidFill>
                            <a:schemeClr val="bg1"/>
                          </a:solidFill>
                          <a:effectLst/>
                          <a:latin typeface="微软雅黑" pitchFamily="34" charset="-122"/>
                          <a:ea typeface="微软雅黑" pitchFamily="34" charset="-122"/>
                        </a:rPr>
                        <a:t>Cell size/Layout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800" b="0" u="none" strike="noStrike" kern="1200" dirty="0" smtClean="0">
                          <a:solidFill>
                            <a:schemeClr val="bg1"/>
                          </a:solidFill>
                          <a:effectLst/>
                          <a:latin typeface="微软雅黑" pitchFamily="34" charset="-122"/>
                          <a:ea typeface="微软雅黑" pitchFamily="34" charset="-122"/>
                          <a:cs typeface="+mn-cs"/>
                        </a:rPr>
                        <a:t>166</a:t>
                      </a:r>
                      <a:r>
                        <a:rPr lang="en-US" altLang="zh-CN" sz="800" b="0" u="none" strike="noStrike" kern="1200" dirty="0" smtClean="0">
                          <a:solidFill>
                            <a:schemeClr val="bg1"/>
                          </a:solidFill>
                          <a:effectLst/>
                          <a:latin typeface="微软雅黑" pitchFamily="34" charset="-122"/>
                          <a:ea typeface="微软雅黑" pitchFamily="34" charset="-122"/>
                          <a:cs typeface="+mn-cs"/>
                        </a:rPr>
                        <a:t>mm/120pcs</a:t>
                      </a:r>
                      <a:endParaRPr lang="en-US" sz="8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166mm/120pcs</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158.75mm/132pcs</a:t>
                      </a: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210mm/120pcs</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64153">
                <a:tc>
                  <a:txBody>
                    <a:bodyPr/>
                    <a:lstStyle/>
                    <a:p>
                      <a:pPr algn="l" fontAlgn="b"/>
                      <a:r>
                        <a:rPr lang="en-US" altLang="zh-CN" sz="900" b="0" u="none" strike="noStrike" dirty="0" smtClean="0">
                          <a:solidFill>
                            <a:schemeClr val="bg1"/>
                          </a:solidFill>
                          <a:effectLst/>
                          <a:latin typeface="微软雅黑" pitchFamily="34" charset="-122"/>
                          <a:ea typeface="微软雅黑" pitchFamily="34" charset="-122"/>
                        </a:rPr>
                        <a:t>Power</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W</a:t>
                      </a:r>
                      <a:r>
                        <a:rPr lang="zh-CN" altLang="en-US" sz="900" b="0" u="none" strike="noStrike" dirty="0" smtClean="0">
                          <a:solidFill>
                            <a:schemeClr val="bg1"/>
                          </a:solidFill>
                          <a:effectLst/>
                          <a:latin typeface="微软雅黑" pitchFamily="34" charset="-122"/>
                          <a:ea typeface="微软雅黑" pitchFamily="34" charset="-122"/>
                        </a:rPr>
                        <a:t>）</a:t>
                      </a:r>
                      <a:endParaRPr lang="zh-CN" altLang="en-US" sz="900" b="0" u="none" strike="noStrike" dirty="0">
                        <a:solidFill>
                          <a:schemeClr val="bg1"/>
                        </a:solidFill>
                        <a:effectLst/>
                        <a:latin typeface="微软雅黑" pitchFamily="34" charset="-122"/>
                        <a:ea typeface="微软雅黑" pitchFamily="34" charset="-122"/>
                      </a:endParaRP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395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375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425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415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64153">
                <a:tc>
                  <a:txBody>
                    <a:bodyPr/>
                    <a:lstStyle/>
                    <a:p>
                      <a:pPr algn="l" fontAlgn="b"/>
                      <a:r>
                        <a:rPr lang="en-US" altLang="zh-CN" sz="900" b="0" u="none" strike="noStrike" dirty="0" smtClean="0">
                          <a:solidFill>
                            <a:schemeClr val="bg1"/>
                          </a:solidFill>
                          <a:effectLst/>
                          <a:latin typeface="微软雅黑" pitchFamily="34" charset="-122"/>
                          <a:ea typeface="微软雅黑" pitchFamily="34" charset="-122"/>
                        </a:rPr>
                        <a:t>Efficiency</a:t>
                      </a:r>
                      <a:r>
                        <a:rPr lang="zh-CN" altLang="en-US" sz="900" b="0" u="none" strike="noStrike" dirty="0" smtClean="0">
                          <a:solidFill>
                            <a:schemeClr val="bg1"/>
                          </a:solidFill>
                          <a:effectLst/>
                          <a:latin typeface="微软雅黑" pitchFamily="34" charset="-122"/>
                          <a:ea typeface="微软雅黑" pitchFamily="34" charset="-122"/>
                        </a:rPr>
                        <a:t>（</a:t>
                      </a:r>
                      <a:r>
                        <a:rPr lang="en-US" altLang="zh-CN" sz="900" b="0" u="none" strike="noStrike" dirty="0" smtClean="0">
                          <a:solidFill>
                            <a:schemeClr val="bg1"/>
                          </a:solidFill>
                          <a:effectLst/>
                          <a:latin typeface="微软雅黑" pitchFamily="34" charset="-122"/>
                          <a:ea typeface="微软雅黑" pitchFamily="34" charset="-122"/>
                        </a:rPr>
                        <a:t>%</a:t>
                      </a:r>
                      <a:r>
                        <a:rPr lang="zh-CN" altLang="en-US" sz="900" b="0" u="none" strike="noStrike" dirty="0" smtClean="0">
                          <a:solidFill>
                            <a:schemeClr val="bg1"/>
                          </a:solidFill>
                          <a:effectLst/>
                          <a:latin typeface="微软雅黑" pitchFamily="34" charset="-122"/>
                          <a:ea typeface="微软雅黑" pitchFamily="34" charset="-122"/>
                        </a:rPr>
                        <a:t>）</a:t>
                      </a:r>
                    </a:p>
                  </a:txBody>
                  <a:tcPr marL="5279" marR="5279" marT="5279" marB="0" anchor="ctr">
                    <a:lnL w="9525" cap="flat" cmpd="sng" algn="ctr">
                      <a:solidFill>
                        <a:srgbClr val="00B0F0"/>
                      </a:solidFill>
                      <a:prstDash val="solid"/>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21.04%</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20.59%</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21.68%</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20.42%</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r>
              <a:tr h="288330">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u="none" strike="noStrike" kern="1200" dirty="0" smtClean="0">
                          <a:solidFill>
                            <a:schemeClr val="bg1"/>
                          </a:solidFill>
                          <a:effectLst/>
                          <a:latin typeface="微软雅黑" pitchFamily="34" charset="-122"/>
                          <a:ea typeface="微软雅黑" pitchFamily="34" charset="-122"/>
                          <a:cs typeface="+mn-cs"/>
                        </a:rPr>
                        <a:t>30-year power generation with the same area</a:t>
                      </a:r>
                      <a:endParaRPr lang="zh-CN" altLang="en-US" sz="800" b="0" u="none" strike="noStrike" kern="1200" dirty="0" smtClean="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b">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4.1</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b">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4.5</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b">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3.9</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88330">
                <a:tc>
                  <a:txBody>
                    <a:bodyPr/>
                    <a:lstStyle/>
                    <a:p>
                      <a:pPr marL="0" algn="l" defTabSz="685800" rtl="0" eaLnBrk="1" fontAlgn="ctr" latinLnBrk="0" hangingPunct="1"/>
                      <a:r>
                        <a:rPr lang="en-US" altLang="zh-CN" sz="800" b="1" u="none" strike="noStrike" kern="1200" dirty="0" smtClean="0">
                          <a:solidFill>
                            <a:srgbClr val="11C1FF"/>
                          </a:solidFill>
                          <a:effectLst/>
                          <a:latin typeface="微软雅黑" pitchFamily="34" charset="-122"/>
                          <a:ea typeface="微软雅黑" pitchFamily="34" charset="-122"/>
                          <a:cs typeface="+mn-cs"/>
                        </a:rPr>
                        <a:t>30-year cumulative increase rate</a:t>
                      </a:r>
                      <a:endParaRPr lang="zh-CN" altLang="en-US" sz="8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000" b="1" u="none" strike="noStrike" kern="1200" dirty="0" smtClean="0">
                          <a:solidFill>
                            <a:srgbClr val="11C1FF"/>
                          </a:solidFill>
                          <a:effectLst/>
                          <a:latin typeface="微软雅黑" pitchFamily="34" charset="-122"/>
                          <a:ea typeface="微软雅黑" pitchFamily="34" charset="-122"/>
                          <a:cs typeface="+mn-cs"/>
                        </a:rPr>
                        <a:t>9.40%</a:t>
                      </a:r>
                      <a:endParaRPr lang="en-US" altLang="zh-CN" sz="10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000" b="1" u="none" strike="noStrike" kern="1200" dirty="0" smtClean="0">
                          <a:solidFill>
                            <a:srgbClr val="11C1FF"/>
                          </a:solidFill>
                          <a:effectLst/>
                          <a:latin typeface="微软雅黑" pitchFamily="34" charset="-122"/>
                          <a:ea typeface="微软雅黑" pitchFamily="34" charset="-122"/>
                          <a:cs typeface="+mn-cs"/>
                        </a:rPr>
                        <a:t>14.50%</a:t>
                      </a:r>
                      <a:endParaRPr lang="en-US" altLang="zh-CN" sz="1000" b="1" u="none" strike="noStrike" kern="1200" dirty="0">
                        <a:solidFill>
                          <a:srgbClr val="11C1FF"/>
                        </a:solidFill>
                        <a:effectLst/>
                        <a:latin typeface="微软雅黑" pitchFamily="34" charset="-122"/>
                        <a:ea typeface="微软雅黑" pitchFamily="34" charset="-122"/>
                        <a:cs typeface="+mn-cs"/>
                      </a:endParaRPr>
                    </a:p>
                  </a:txBody>
                  <a:tcPr marL="6350" marR="6350" marT="635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65387">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bg1"/>
                          </a:solidFill>
                          <a:effectLst/>
                          <a:latin typeface="微软雅黑" pitchFamily="34" charset="-122"/>
                          <a:ea typeface="微软雅黑" pitchFamily="34" charset="-122"/>
                          <a:cs typeface="+mn-cs"/>
                        </a:rPr>
                        <a:t>Roof cost</a:t>
                      </a:r>
                      <a:endParaRPr lang="zh-CN" altLang="en-US" sz="800" b="0" i="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4.1736</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3.957</a:t>
                      </a:r>
                      <a:endParaRPr lang="zh-CN" altLang="en-US"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4.1374</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3.8591</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6350" marR="6350" marT="635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58069">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0" i="0" u="none" strike="noStrike" kern="1200" dirty="0" smtClean="0">
                          <a:solidFill>
                            <a:schemeClr val="bg1"/>
                          </a:solidFill>
                          <a:effectLst/>
                          <a:latin typeface="微软雅黑" pitchFamily="34" charset="-122"/>
                          <a:ea typeface="微软雅黑" pitchFamily="34" charset="-122"/>
                          <a:cs typeface="+mn-cs"/>
                        </a:rPr>
                        <a:t>LCOE</a:t>
                      </a:r>
                      <a:endParaRPr lang="zh-CN" altLang="en-US" sz="800" b="0" i="0" u="none" strike="noStrike" kern="1200" dirty="0" smtClean="0">
                        <a:solidFill>
                          <a:schemeClr val="bg1"/>
                        </a:solidFill>
                        <a:effectLst/>
                        <a:latin typeface="微软雅黑" pitchFamily="34" charset="-122"/>
                        <a:ea typeface="微软雅黑" pitchFamily="34" charset="-122"/>
                        <a:cs typeface="+mn-cs"/>
                      </a:endParaRP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0.4173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0.4427 </a:t>
                      </a: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a:solidFill>
                            <a:schemeClr val="bg1"/>
                          </a:solidFill>
                          <a:effectLst/>
                          <a:latin typeface="微软雅黑" pitchFamily="34" charset="-122"/>
                          <a:ea typeface="微软雅黑" pitchFamily="34" charset="-122"/>
                          <a:cs typeface="+mn-cs"/>
                        </a:rPr>
                        <a:t>0.4166 </a:t>
                      </a: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900" b="0" u="none" strike="noStrike" kern="1200" dirty="0" smtClean="0">
                          <a:solidFill>
                            <a:schemeClr val="bg1"/>
                          </a:solidFill>
                          <a:effectLst/>
                          <a:latin typeface="微软雅黑" pitchFamily="34" charset="-122"/>
                          <a:ea typeface="微软雅黑" pitchFamily="34" charset="-122"/>
                          <a:cs typeface="+mn-cs"/>
                        </a:rPr>
                        <a:t>0.4391 </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6350" cap="flat" cmpd="sng" algn="ctr">
                      <a:solidFill>
                        <a:srgbClr val="00B0F0"/>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75632">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800" b="1" u="none" strike="noStrike" kern="1200" dirty="0" smtClean="0">
                          <a:solidFill>
                            <a:srgbClr val="11C1FF"/>
                          </a:solidFill>
                          <a:effectLst/>
                          <a:latin typeface="微软雅黑" pitchFamily="34" charset="-122"/>
                          <a:ea typeface="微软雅黑" pitchFamily="34" charset="-122"/>
                          <a:cs typeface="+mn-cs"/>
                        </a:rPr>
                        <a:t>LCOE calculation</a:t>
                      </a:r>
                    </a:p>
                  </a:txBody>
                  <a:tcPr marL="5279" marR="5279" marT="5279"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000" b="1" u="none" strike="noStrike" kern="1200" dirty="0" smtClean="0">
                          <a:solidFill>
                            <a:srgbClr val="11C1FF"/>
                          </a:solidFill>
                          <a:effectLst/>
                          <a:latin typeface="微软雅黑" pitchFamily="34" charset="-122"/>
                          <a:ea typeface="微软雅黑" pitchFamily="34" charset="-122"/>
                          <a:cs typeface="+mn-cs"/>
                        </a:rPr>
                        <a:t>-6.10%</a:t>
                      </a:r>
                      <a:endParaRPr lang="en-US" altLang="zh-CN" sz="10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000" b="1" u="none" strike="noStrike" kern="1200" dirty="0" smtClean="0">
                          <a:solidFill>
                            <a:srgbClr val="11C1FF"/>
                          </a:solidFill>
                          <a:effectLst/>
                          <a:latin typeface="微软雅黑" pitchFamily="34" charset="-122"/>
                          <a:ea typeface="微软雅黑" pitchFamily="34" charset="-122"/>
                          <a:cs typeface="+mn-cs"/>
                        </a:rPr>
                        <a:t>-5.40%</a:t>
                      </a:r>
                      <a:endParaRPr lang="en-US" altLang="zh-CN" sz="1000" b="1" u="none" strike="noStrike" kern="1200" dirty="0">
                        <a:solidFill>
                          <a:srgbClr val="11C1FF"/>
                        </a:solidFill>
                        <a:effectLst/>
                        <a:latin typeface="微软雅黑" pitchFamily="34" charset="-122"/>
                        <a:ea typeface="微软雅黑" pitchFamily="34" charset="-122"/>
                        <a:cs typeface="+mn-cs"/>
                      </a:endParaRPr>
                    </a:p>
                  </a:txBody>
                  <a:tcPr marL="0" marR="0" marT="0" marB="0" anchor="ctr">
                    <a:lnL w="9525" cap="flat" cmpd="sng" algn="ctr">
                      <a:solidFill>
                        <a:srgbClr val="00B0F0"/>
                      </a:solidFill>
                      <a:prstDash val="solid"/>
                      <a:round/>
                      <a:headEnd type="none" w="med" len="med"/>
                      <a:tailEnd type="none" w="med" len="med"/>
                    </a:lnL>
                    <a:lnR w="6350" cap="flat" cmpd="sng" algn="ctr">
                      <a:solidFill>
                        <a:srgbClr val="00B0F0"/>
                      </a:solidFill>
                      <a:prstDash val="sysDash"/>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US" altLang="zh-CN" sz="900" b="0" u="none" strike="noStrike" kern="1200" dirty="0" smtClean="0">
                          <a:solidFill>
                            <a:schemeClr val="bg1"/>
                          </a:solidFill>
                          <a:effectLst/>
                          <a:latin typeface="微软雅黑" pitchFamily="34" charset="-122"/>
                          <a:ea typeface="微软雅黑" pitchFamily="34" charset="-122"/>
                          <a:cs typeface="+mn-cs"/>
                        </a:rPr>
                        <a:t>benchmark</a:t>
                      </a:r>
                      <a:endParaRPr lang="en-US" altLang="zh-CN" sz="900" b="0" u="none" strike="noStrike" kern="1200" dirty="0">
                        <a:solidFill>
                          <a:schemeClr val="bg1"/>
                        </a:solidFill>
                        <a:effectLst/>
                        <a:latin typeface="微软雅黑" pitchFamily="34" charset="-122"/>
                        <a:ea typeface="微软雅黑" pitchFamily="34" charset="-122"/>
                        <a:cs typeface="+mn-cs"/>
                      </a:endParaRPr>
                    </a:p>
                  </a:txBody>
                  <a:tcPr marL="0" marR="0" marT="0" marB="0" anchor="ctr">
                    <a:lnL w="6350" cap="flat" cmpd="sng" algn="ctr">
                      <a:solidFill>
                        <a:srgbClr val="00B0F0"/>
                      </a:solidFill>
                      <a:prstDash val="sysDash"/>
                      <a:round/>
                      <a:headEnd type="none" w="med" len="med"/>
                      <a:tailEnd type="none" w="med" len="med"/>
                    </a:lnL>
                    <a:lnR w="9525" cap="flat" cmpd="sng" algn="ctr">
                      <a:solidFill>
                        <a:srgbClr val="00B0F0"/>
                      </a:solidFill>
                      <a:prstDash val="solid"/>
                      <a:round/>
                      <a:headEnd type="none" w="med" len="med"/>
                      <a:tailEnd type="none" w="med" len="med"/>
                    </a:lnR>
                    <a:lnT w="6350" cap="flat" cmpd="sng" algn="ctr">
                      <a:solidFill>
                        <a:srgbClr val="00B0F0"/>
                      </a:solidFill>
                      <a:prstDash val="sysDash"/>
                      <a:round/>
                      <a:headEnd type="none" w="med" len="med"/>
                      <a:tailEnd type="none" w="med" len="med"/>
                    </a:lnT>
                    <a:lnB w="952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文本框 5">
            <a:extLst>
              <a:ext uri="{FF2B5EF4-FFF2-40B4-BE49-F238E27FC236}">
                <a16:creationId xmlns:a16="http://schemas.microsoft.com/office/drawing/2014/main" xmlns="" id="{DC341B38-06AD-DF43-B1EA-F6CC5139C19C}"/>
              </a:ext>
            </a:extLst>
          </p:cNvPr>
          <p:cNvSpPr txBox="1"/>
          <p:nvPr/>
        </p:nvSpPr>
        <p:spPr>
          <a:xfrm>
            <a:off x="251758" y="1281486"/>
            <a:ext cx="2375971" cy="261610"/>
          </a:xfrm>
          <a:prstGeom prst="rect">
            <a:avLst/>
          </a:prstGeom>
          <a:noFill/>
        </p:spPr>
        <p:txBody>
          <a:bodyPr wrap="none" rtlCol="0">
            <a:spAutoFit/>
          </a:bodyPr>
          <a:lstStyle/>
          <a:p>
            <a:r>
              <a:rPr kumimoji="1" lang="en-US" altLang="zh-CN" sz="1100" b="1" dirty="0" err="1" smtClean="0">
                <a:solidFill>
                  <a:schemeClr val="bg1"/>
                </a:solidFill>
                <a:latin typeface="Microsoft YaHei" panose="020B0503020204020204" pitchFamily="34" charset="-122"/>
                <a:ea typeface="Microsoft YaHei" panose="020B0503020204020204" pitchFamily="34" charset="-122"/>
              </a:rPr>
              <a:t>Zhangjiagang</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a:t>
            </a:r>
            <a:r>
              <a:rPr kumimoji="1" lang="en-US" altLang="zh-CN" sz="1100" b="1" dirty="0" smtClean="0">
                <a:solidFill>
                  <a:schemeClr val="bg1"/>
                </a:solidFill>
                <a:latin typeface="Microsoft YaHei" panose="020B0503020204020204" pitchFamily="34" charset="-122"/>
                <a:ea typeface="Microsoft YaHei" panose="020B0503020204020204" pitchFamily="34" charset="-122"/>
              </a:rPr>
              <a:t>Jiangsu</a:t>
            </a:r>
            <a:r>
              <a:rPr kumimoji="1" lang="zh-CN" altLang="en-US" sz="1100" b="1" dirty="0" smtClean="0">
                <a:solidFill>
                  <a:schemeClr val="bg1"/>
                </a:solidFill>
                <a:latin typeface="Microsoft YaHei" panose="020B0503020204020204" pitchFamily="34" charset="-122"/>
                <a:ea typeface="Microsoft YaHei" panose="020B0503020204020204" pitchFamily="34" charset="-122"/>
              </a:rPr>
              <a:t>，</a:t>
            </a:r>
            <a:r>
              <a:rPr kumimoji="1" lang="en-US" altLang="zh-CN" sz="1100" b="1" dirty="0">
                <a:solidFill>
                  <a:schemeClr val="bg1"/>
                </a:solidFill>
                <a:latin typeface="Microsoft YaHei" panose="020B0503020204020204" pitchFamily="34" charset="-122"/>
                <a:ea typeface="Microsoft YaHei" panose="020B0503020204020204" pitchFamily="34" charset="-122"/>
              </a:rPr>
              <a:t>China</a:t>
            </a:r>
          </a:p>
        </p:txBody>
      </p:sp>
      <p:sp>
        <p:nvSpPr>
          <p:cNvPr id="21" name="文本框 6">
            <a:extLst>
              <a:ext uri="{FF2B5EF4-FFF2-40B4-BE49-F238E27FC236}">
                <a16:creationId xmlns:a16="http://schemas.microsoft.com/office/drawing/2014/main" xmlns="" id="{498C1CFE-37F4-8C40-BBE5-515BFE493F09}"/>
              </a:ext>
            </a:extLst>
          </p:cNvPr>
          <p:cNvSpPr txBox="1"/>
          <p:nvPr/>
        </p:nvSpPr>
        <p:spPr>
          <a:xfrm>
            <a:off x="251759" y="1648328"/>
            <a:ext cx="2542020" cy="415498"/>
          </a:xfrm>
          <a:prstGeom prst="rect">
            <a:avLst/>
          </a:prstGeom>
          <a:noFill/>
        </p:spPr>
        <p:txBody>
          <a:bodyPr wrap="square" rtlCol="0">
            <a:spAutoFit/>
          </a:bodyPr>
          <a:lstStyle/>
          <a:p>
            <a:r>
              <a:rPr kumimoji="1" lang="en-US" altLang="zh-CN" sz="1050" dirty="0" smtClean="0">
                <a:solidFill>
                  <a:schemeClr val="bg1"/>
                </a:solidFill>
                <a:latin typeface="Microsoft YaHei" panose="020B0503020204020204" pitchFamily="34" charset="-122"/>
                <a:ea typeface="Microsoft YaHei" panose="020B0503020204020204" pitchFamily="34" charset="-122"/>
              </a:rPr>
              <a:t>10000</a:t>
            </a:r>
            <a:r>
              <a:rPr kumimoji="1" lang="zh-CN" altLang="en-US" sz="1050" dirty="0" smtClean="0">
                <a:solidFill>
                  <a:schemeClr val="bg1"/>
                </a:solidFill>
                <a:latin typeface="Microsoft YaHei" panose="020B0503020204020204" pitchFamily="34" charset="-122"/>
                <a:ea typeface="Microsoft YaHei" panose="020B0503020204020204" pitchFamily="34" charset="-122"/>
              </a:rPr>
              <a:t>㎡</a:t>
            </a:r>
            <a:r>
              <a:rPr kumimoji="1" lang="en-US" altLang="zh-CN" sz="1050" dirty="0">
                <a:solidFill>
                  <a:schemeClr val="bg1"/>
                </a:solidFill>
                <a:latin typeface="Microsoft YaHei" panose="020B0503020204020204" pitchFamily="34" charset="-122"/>
                <a:ea typeface="Microsoft YaHei" panose="020B0503020204020204" pitchFamily="34" charset="-122"/>
              </a:rPr>
              <a:t>(100*100m</a:t>
            </a:r>
            <a:r>
              <a:rPr kumimoji="1" lang="en-US" altLang="zh-CN" sz="1050" dirty="0" smtClean="0">
                <a:solidFill>
                  <a:schemeClr val="bg1"/>
                </a:solidFill>
                <a:latin typeface="Microsoft YaHei" panose="020B0503020204020204" pitchFamily="34" charset="-122"/>
                <a:ea typeface="Microsoft YaHei" panose="020B0503020204020204" pitchFamily="34" charset="-122"/>
              </a:rPr>
              <a:t>)</a:t>
            </a:r>
            <a:r>
              <a:rPr kumimoji="1" lang="en-US" altLang="zh-CN" sz="1050" dirty="0">
                <a:solidFill>
                  <a:schemeClr val="bg1"/>
                </a:solidFill>
                <a:latin typeface="Microsoft YaHei" panose="020B0503020204020204" pitchFamily="34" charset="-122"/>
                <a:ea typeface="Microsoft YaHei" panose="020B0503020204020204" pitchFamily="34" charset="-122"/>
              </a:rPr>
              <a:t> Fixed area</a:t>
            </a:r>
            <a:r>
              <a:rPr kumimoji="1" lang="zh-CN" altLang="en-US" sz="1050" dirty="0" smtClean="0">
                <a:solidFill>
                  <a:schemeClr val="bg1"/>
                </a:solidFill>
                <a:latin typeface="Microsoft YaHei" panose="020B0503020204020204" pitchFamily="34" charset="-122"/>
                <a:ea typeface="Microsoft YaHei" panose="020B0503020204020204" pitchFamily="34" charset="-122"/>
              </a:rPr>
              <a:t>，</a:t>
            </a:r>
            <a:r>
              <a:rPr kumimoji="1" lang="en-US" altLang="zh-CN" sz="1050" dirty="0">
                <a:solidFill>
                  <a:schemeClr val="bg1"/>
                </a:solidFill>
                <a:latin typeface="Microsoft YaHei" panose="020B0503020204020204" pitchFamily="34" charset="-122"/>
                <a:ea typeface="Microsoft YaHei" panose="020B0503020204020204" pitchFamily="34" charset="-122"/>
              </a:rPr>
              <a:t>Industrial and commercial roof</a:t>
            </a:r>
            <a:endParaRPr kumimoji="1" lang="zh-CN" altLang="en-US" sz="1050" dirty="0">
              <a:solidFill>
                <a:schemeClr val="bg1"/>
              </a:solidFill>
              <a:latin typeface="Microsoft YaHei" panose="020B0503020204020204" pitchFamily="34" charset="-122"/>
              <a:ea typeface="Microsoft YaHei" panose="020B0503020204020204" pitchFamily="34" charset="-122"/>
            </a:endParaRPr>
          </a:p>
        </p:txBody>
      </p:sp>
      <p:sp>
        <p:nvSpPr>
          <p:cNvPr id="22" name="文本框 7">
            <a:extLst>
              <a:ext uri="{FF2B5EF4-FFF2-40B4-BE49-F238E27FC236}">
                <a16:creationId xmlns:a16="http://schemas.microsoft.com/office/drawing/2014/main" xmlns="" id="{3DD3536A-642F-B949-B2A3-5F22707C4309}"/>
              </a:ext>
            </a:extLst>
          </p:cNvPr>
          <p:cNvSpPr txBox="1"/>
          <p:nvPr/>
        </p:nvSpPr>
        <p:spPr>
          <a:xfrm>
            <a:off x="251758" y="2101617"/>
            <a:ext cx="2775119" cy="253916"/>
          </a:xfrm>
          <a:prstGeom prst="rect">
            <a:avLst/>
          </a:prstGeom>
          <a:noFill/>
        </p:spPr>
        <p:txBody>
          <a:bodyPr wrap="none" rtlCol="0">
            <a:spAutoFit/>
          </a:bodyPr>
          <a:lstStyle/>
          <a:p>
            <a:r>
              <a:rPr kumimoji="1" lang="en-US" altLang="zh-CN" sz="1050" dirty="0">
                <a:solidFill>
                  <a:schemeClr val="bg1"/>
                </a:solidFill>
                <a:latin typeface="Microsoft YaHei" panose="020B0503020204020204" pitchFamily="34" charset="-122"/>
                <a:ea typeface="Microsoft YaHei" panose="020B0503020204020204" pitchFamily="34" charset="-122"/>
              </a:rPr>
              <a:t>Adopts </a:t>
            </a:r>
            <a:r>
              <a:rPr kumimoji="1" lang="en-US" altLang="zh-CN" sz="1050" dirty="0" err="1">
                <a:solidFill>
                  <a:schemeClr val="bg1"/>
                </a:solidFill>
                <a:latin typeface="Microsoft YaHei" panose="020B0503020204020204" pitchFamily="34" charset="-122"/>
                <a:ea typeface="Microsoft YaHei" panose="020B0503020204020204" pitchFamily="34" charset="-122"/>
              </a:rPr>
              <a:t>Akcome</a:t>
            </a:r>
            <a:r>
              <a:rPr kumimoji="1" lang="en-US" altLang="zh-CN" sz="1050" dirty="0">
                <a:solidFill>
                  <a:schemeClr val="bg1"/>
                </a:solidFill>
                <a:latin typeface="Microsoft YaHei" panose="020B0503020204020204" pitchFamily="34" charset="-122"/>
                <a:ea typeface="Microsoft YaHei" panose="020B0503020204020204" pitchFamily="34" charset="-122"/>
              </a:rPr>
              <a:t> Fixed Mounting System</a:t>
            </a:r>
          </a:p>
        </p:txBody>
      </p:sp>
      <p:sp>
        <p:nvSpPr>
          <p:cNvPr id="23" name="文本框 14">
            <a:extLst>
              <a:ext uri="{FF2B5EF4-FFF2-40B4-BE49-F238E27FC236}">
                <a16:creationId xmlns:a16="http://schemas.microsoft.com/office/drawing/2014/main" xmlns="" id="{17D1F305-38F6-4F4E-9735-C9C2B7B75C48}"/>
              </a:ext>
            </a:extLst>
          </p:cNvPr>
          <p:cNvSpPr txBox="1"/>
          <p:nvPr/>
        </p:nvSpPr>
        <p:spPr>
          <a:xfrm>
            <a:off x="240632" y="2641143"/>
            <a:ext cx="2184934" cy="1025922"/>
          </a:xfrm>
          <a:prstGeom prst="rect">
            <a:avLst/>
          </a:prstGeom>
          <a:noFill/>
        </p:spPr>
        <p:txBody>
          <a:bodyPr wrap="square" rtlCol="0">
            <a:spAutoFit/>
          </a:bodyPr>
          <a:lstStyle/>
          <a:p>
            <a:pPr>
              <a:lnSpc>
                <a:spcPct val="200000"/>
              </a:lnSpc>
              <a:spcAft>
                <a:spcPts val="400"/>
              </a:spcAft>
            </a:pPr>
            <a:r>
              <a:rPr kumimoji="1" lang="en-US" altLang="zh-CN" sz="900" dirty="0">
                <a:solidFill>
                  <a:schemeClr val="bg1"/>
                </a:solidFill>
                <a:latin typeface="Microsoft YaHei" panose="020B0503020204020204" pitchFamily="34" charset="-122"/>
                <a:ea typeface="Microsoft YaHei" panose="020B0503020204020204" pitchFamily="34" charset="-122"/>
              </a:rPr>
              <a:t>Improved energy yield for 30 years</a:t>
            </a:r>
            <a:r>
              <a:rPr kumimoji="1" lang="zh-CN" altLang="en-US" sz="900" dirty="0">
                <a:solidFill>
                  <a:schemeClr val="bg1"/>
                </a:solidFill>
                <a:latin typeface="Microsoft YaHei" panose="020B0503020204020204" pitchFamily="34" charset="-122"/>
                <a:ea typeface="Microsoft YaHei" panose="020B0503020204020204" pitchFamily="34" charset="-122"/>
              </a:rPr>
              <a:t>：</a:t>
            </a:r>
          </a:p>
          <a:p>
            <a:pPr>
              <a:lnSpc>
                <a:spcPct val="200000"/>
              </a:lnSpc>
              <a:spcAft>
                <a:spcPts val="400"/>
              </a:spcAft>
            </a:pPr>
            <a:r>
              <a:rPr kumimoji="1" lang="en-US" altLang="zh-CN" sz="900" dirty="0" smtClean="0">
                <a:solidFill>
                  <a:schemeClr val="bg1"/>
                </a:solidFill>
                <a:latin typeface="Microsoft YaHei" panose="020B0503020204020204" pitchFamily="34" charset="-122"/>
                <a:ea typeface="Microsoft YaHei" panose="020B0503020204020204" pitchFamily="34" charset="-122"/>
              </a:rPr>
              <a:t>LCOE </a:t>
            </a:r>
            <a:r>
              <a:rPr kumimoji="1" lang="en-US" altLang="zh-CN" sz="900" dirty="0">
                <a:solidFill>
                  <a:schemeClr val="bg1"/>
                </a:solidFill>
                <a:latin typeface="Microsoft YaHei" panose="020B0503020204020204" pitchFamily="34" charset="-122"/>
                <a:ea typeface="Microsoft YaHei" panose="020B0503020204020204" pitchFamily="34" charset="-122"/>
              </a:rPr>
              <a:t>reduce</a:t>
            </a:r>
            <a:r>
              <a:rPr kumimoji="1" lang="zh-CN" altLang="en-US" sz="900" dirty="0">
                <a:solidFill>
                  <a:schemeClr val="bg1"/>
                </a:solidFill>
                <a:latin typeface="Microsoft YaHei" panose="020B0503020204020204" pitchFamily="34" charset="-122"/>
                <a:ea typeface="Microsoft YaHei" panose="020B0503020204020204" pitchFamily="34" charset="-122"/>
              </a:rPr>
              <a:t>：</a:t>
            </a:r>
          </a:p>
          <a:p>
            <a:pPr>
              <a:lnSpc>
                <a:spcPct val="200000"/>
              </a:lnSpc>
              <a:spcAft>
                <a:spcPts val="400"/>
              </a:spcAft>
            </a:pPr>
            <a:endParaRPr kumimoji="1" lang="zh-CN" altLang="en-US" sz="900" dirty="0">
              <a:solidFill>
                <a:schemeClr val="bg1"/>
              </a:solidFill>
              <a:latin typeface="Microsoft YaHei" panose="020B0503020204020204" pitchFamily="34" charset="-122"/>
              <a:ea typeface="Microsoft YaHei" panose="020B0503020204020204" pitchFamily="34" charset="-122"/>
            </a:endParaRPr>
          </a:p>
        </p:txBody>
      </p:sp>
      <p:sp>
        <p:nvSpPr>
          <p:cNvPr id="24" name="文本框 31">
            <a:extLst>
              <a:ext uri="{FF2B5EF4-FFF2-40B4-BE49-F238E27FC236}">
                <a16:creationId xmlns:a16="http://schemas.microsoft.com/office/drawing/2014/main" xmlns="" id="{DAE1E63C-1F2E-534D-B875-90FDFFE48E28}"/>
              </a:ext>
            </a:extLst>
          </p:cNvPr>
          <p:cNvSpPr txBox="1"/>
          <p:nvPr/>
        </p:nvSpPr>
        <p:spPr>
          <a:xfrm>
            <a:off x="2219771" y="2641143"/>
            <a:ext cx="981359" cy="738664"/>
          </a:xfrm>
          <a:prstGeom prst="rect">
            <a:avLst/>
          </a:prstGeom>
          <a:noFill/>
        </p:spPr>
        <p:txBody>
          <a:bodyPr wrap="none" rtlCol="0">
            <a:spAutoFit/>
          </a:bodyPr>
          <a:lstStyle/>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+14.50%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a:p>
            <a:pPr>
              <a:lnSpc>
                <a:spcPct val="150000"/>
              </a:lnSpc>
            </a:pPr>
            <a:r>
              <a:rPr kumimoji="1" lang="en-US" altLang="zh-CN" sz="1400" b="1" dirty="0" smtClean="0">
                <a:solidFill>
                  <a:srgbClr val="00B0F0"/>
                </a:solidFill>
                <a:latin typeface="Microsoft YaHei" panose="020B0503020204020204" pitchFamily="34" charset="-122"/>
                <a:ea typeface="Microsoft YaHei" panose="020B0503020204020204" pitchFamily="34" charset="-122"/>
              </a:rPr>
              <a:t>-6.10%</a:t>
            </a:r>
            <a:endParaRPr kumimoji="1" lang="en-US" altLang="zh-CN" sz="1400" b="1" dirty="0">
              <a:solidFill>
                <a:srgbClr val="00B0F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9363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1904880"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HJT Project Case</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4" name="Picture 2" descr="C:\Users\gaohong\Desktop\异质结项目图片\龙川5.19MW\1.png">
            <a:extLst>
              <a:ext uri="{FF2B5EF4-FFF2-40B4-BE49-F238E27FC236}">
                <a16:creationId xmlns="" xmlns:a16="http://schemas.microsoft.com/office/drawing/2014/main" id="{E5A4B502-2FDF-F24C-AB3C-2C1731B0A21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23798" y="1568593"/>
            <a:ext cx="2720253" cy="1421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gaohong\Desktop\异质结项目图片\龙川5.19MW\2.png">
            <a:extLst>
              <a:ext uri="{FF2B5EF4-FFF2-40B4-BE49-F238E27FC236}">
                <a16:creationId xmlns="" xmlns:a16="http://schemas.microsoft.com/office/drawing/2014/main" id="{C5888AD0-546B-0141-8EAA-FC0E9D320AB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59019" y="1563897"/>
            <a:ext cx="2298662" cy="142629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gaohong\Desktop\异质结项目图片\河北邯郸涉县30KW.jpg">
            <a:extLst>
              <a:ext uri="{FF2B5EF4-FFF2-40B4-BE49-F238E27FC236}">
                <a16:creationId xmlns="" xmlns:a16="http://schemas.microsoft.com/office/drawing/2014/main" id="{65D883E7-F75C-D945-8764-C9BB7BC2132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224885" y="1564586"/>
            <a:ext cx="2304775" cy="14265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gaohong\Desktop\T-UAXj_PRcOfvriWNGxanA.jpg_640xa.jpg">
            <a:extLst>
              <a:ext uri="{FF2B5EF4-FFF2-40B4-BE49-F238E27FC236}">
                <a16:creationId xmlns="" xmlns:a16="http://schemas.microsoft.com/office/drawing/2014/main" id="{60CDD445-0172-E844-B896-AB99BA40E773}"/>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551203" y="1563897"/>
            <a:ext cx="2466861" cy="1426295"/>
          </a:xfrm>
          <a:prstGeom prst="rect">
            <a:avLst/>
          </a:prstGeom>
          <a:noFill/>
          <a:extLst>
            <a:ext uri="{909E8E84-426E-40DD-AFC4-6F175D3DCCD1}">
              <a14:hiddenFill xmlns:a14="http://schemas.microsoft.com/office/drawing/2010/main">
                <a:solidFill>
                  <a:srgbClr val="FFFFFF"/>
                </a:solidFill>
              </a14:hiddenFill>
            </a:ext>
          </a:extLst>
        </p:spPr>
      </p:pic>
      <p:sp>
        <p:nvSpPr>
          <p:cNvPr id="15" name="圆角矩形 14">
            <a:extLst>
              <a:ext uri="{FF2B5EF4-FFF2-40B4-BE49-F238E27FC236}">
                <a16:creationId xmlns="" xmlns:a16="http://schemas.microsoft.com/office/drawing/2014/main" id="{8F09C4DC-0726-954E-9E6E-F7EB84F6A253}"/>
              </a:ext>
            </a:extLst>
          </p:cNvPr>
          <p:cNvSpPr/>
          <p:nvPr/>
        </p:nvSpPr>
        <p:spPr>
          <a:xfrm>
            <a:off x="620874" y="3184315"/>
            <a:ext cx="2723688" cy="454660"/>
          </a:xfrm>
          <a:prstGeom prst="roundRect">
            <a:avLst>
              <a:gd name="adj" fmla="val 9167"/>
            </a:avLst>
          </a:prstGeom>
          <a:gradFill>
            <a:gsLst>
              <a:gs pos="0">
                <a:srgbClr val="0070C0"/>
              </a:gs>
              <a:gs pos="100000">
                <a:srgbClr val="002E6B"/>
              </a:gs>
            </a:gsLst>
            <a:lin ang="5400000" scaled="1"/>
          </a:gra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latin typeface="Arial" panose="020B0604020202020204" pitchFamily="34" charset="0"/>
              <a:cs typeface="Arial" panose="020B0604020202020204" pitchFamily="34" charset="0"/>
            </a:endParaRPr>
          </a:p>
        </p:txBody>
      </p:sp>
      <p:sp>
        <p:nvSpPr>
          <p:cNvPr id="16" name="圆角矩形 15">
            <a:extLst>
              <a:ext uri="{FF2B5EF4-FFF2-40B4-BE49-F238E27FC236}">
                <a16:creationId xmlns="" xmlns:a16="http://schemas.microsoft.com/office/drawing/2014/main" id="{DEA468AC-32DF-2242-B696-EFF19C96D12A}"/>
              </a:ext>
            </a:extLst>
          </p:cNvPr>
          <p:cNvSpPr/>
          <p:nvPr/>
        </p:nvSpPr>
        <p:spPr>
          <a:xfrm>
            <a:off x="6229966" y="3184315"/>
            <a:ext cx="2275840" cy="455295"/>
          </a:xfrm>
          <a:prstGeom prst="roundRect">
            <a:avLst>
              <a:gd name="adj" fmla="val 9167"/>
            </a:avLst>
          </a:prstGeom>
          <a:gradFill>
            <a:gsLst>
              <a:gs pos="0">
                <a:srgbClr val="0070C0"/>
              </a:gs>
              <a:gs pos="100000">
                <a:srgbClr val="002E6B"/>
              </a:gs>
            </a:gsLst>
            <a:lin ang="5400000" scaled="1"/>
          </a:gra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latin typeface="Arial" panose="020B0604020202020204" pitchFamily="34" charset="0"/>
              <a:cs typeface="Arial" panose="020B0604020202020204" pitchFamily="34" charset="0"/>
            </a:endParaRPr>
          </a:p>
        </p:txBody>
      </p:sp>
      <p:sp>
        <p:nvSpPr>
          <p:cNvPr id="17" name="矩形 16">
            <a:extLst>
              <a:ext uri="{FF2B5EF4-FFF2-40B4-BE49-F238E27FC236}">
                <a16:creationId xmlns="" xmlns:a16="http://schemas.microsoft.com/office/drawing/2014/main" id="{6642771A-B721-7445-B614-5931B02825E5}"/>
              </a:ext>
            </a:extLst>
          </p:cNvPr>
          <p:cNvSpPr/>
          <p:nvPr/>
        </p:nvSpPr>
        <p:spPr>
          <a:xfrm>
            <a:off x="620874" y="3233743"/>
            <a:ext cx="2723688" cy="369332"/>
          </a:xfrm>
          <a:prstGeom prst="rect">
            <a:avLst/>
          </a:prstGeom>
        </p:spPr>
        <p:txBody>
          <a:bodyPr wrap="square">
            <a:spAutoFit/>
          </a:bodyP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rPr>
              <a:t>Photovoltaic Poverty Alleviation (PVPA) project -- Longchuan County  </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rPr>
              <a:t>5.19MW</a:t>
            </a: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矩形 17">
            <a:extLst>
              <a:ext uri="{FF2B5EF4-FFF2-40B4-BE49-F238E27FC236}">
                <a16:creationId xmlns="" xmlns:a16="http://schemas.microsoft.com/office/drawing/2014/main" id="{6BBE309A-BAD1-5D43-BF8F-402F64CBA062}"/>
              </a:ext>
            </a:extLst>
          </p:cNvPr>
          <p:cNvSpPr/>
          <p:nvPr/>
        </p:nvSpPr>
        <p:spPr>
          <a:xfrm>
            <a:off x="6266643" y="3233743"/>
            <a:ext cx="2203101" cy="369332"/>
          </a:xfrm>
          <a:prstGeom prst="rect">
            <a:avLst/>
          </a:prstGeom>
        </p:spPr>
        <p:txBody>
          <a:bodyPr wrap="square">
            <a:spAutoFit/>
          </a:bodyP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rPr>
              <a:t>Residential DPV project -- Handan, Hebei   </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rPr>
              <a:t>30kW</a:t>
            </a: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圆角矩形 18">
            <a:extLst>
              <a:ext uri="{FF2B5EF4-FFF2-40B4-BE49-F238E27FC236}">
                <a16:creationId xmlns="" xmlns:a16="http://schemas.microsoft.com/office/drawing/2014/main" id="{F7DE7A7A-04F9-A947-A918-408D1A8BFD57}"/>
              </a:ext>
            </a:extLst>
          </p:cNvPr>
          <p:cNvSpPr/>
          <p:nvPr/>
        </p:nvSpPr>
        <p:spPr>
          <a:xfrm>
            <a:off x="3554315" y="3184315"/>
            <a:ext cx="2475781" cy="454660"/>
          </a:xfrm>
          <a:prstGeom prst="roundRect">
            <a:avLst>
              <a:gd name="adj" fmla="val 9167"/>
            </a:avLst>
          </a:prstGeom>
          <a:gradFill>
            <a:gsLst>
              <a:gs pos="0">
                <a:srgbClr val="0070C0"/>
              </a:gs>
              <a:gs pos="100000">
                <a:srgbClr val="002E6B"/>
              </a:gs>
            </a:gsLst>
            <a:lin ang="5400000" scaled="1"/>
          </a:grad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latin typeface="Arial" panose="020B0604020202020204" pitchFamily="34" charset="0"/>
              <a:cs typeface="Arial" panose="020B0604020202020204" pitchFamily="34" charset="0"/>
            </a:endParaRPr>
          </a:p>
        </p:txBody>
      </p:sp>
      <p:sp>
        <p:nvSpPr>
          <p:cNvPr id="20" name="矩形 19">
            <a:extLst>
              <a:ext uri="{FF2B5EF4-FFF2-40B4-BE49-F238E27FC236}">
                <a16:creationId xmlns="" xmlns:a16="http://schemas.microsoft.com/office/drawing/2014/main" id="{7988FD89-281E-CC4A-9DE4-A942E2DDE19F}"/>
              </a:ext>
            </a:extLst>
          </p:cNvPr>
          <p:cNvSpPr/>
          <p:nvPr/>
        </p:nvSpPr>
        <p:spPr>
          <a:xfrm>
            <a:off x="3561936" y="3233743"/>
            <a:ext cx="2480310" cy="369332"/>
          </a:xfrm>
          <a:prstGeom prst="rect">
            <a:avLst/>
          </a:prstGeom>
        </p:spPr>
        <p:txBody>
          <a:bodyPr wrap="square">
            <a:spAutoFit/>
          </a:bodyPr>
          <a:lstStyle/>
          <a:p>
            <a:pPr algn="ctr"/>
            <a:r>
              <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rPr>
              <a:t>industrial and commercial DPV project -- Taixing Industrial Park  </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rPr>
              <a:t>1MW</a:t>
            </a: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9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B30A9694-6C07-F446-962B-4A984B53A157}"/>
              </a:ext>
            </a:extLst>
          </p:cNvPr>
          <p:cNvPicPr>
            <a:picLocks noChangeAspect="1"/>
          </p:cNvPicPr>
          <p:nvPr/>
        </p:nvPicPr>
        <p:blipFill>
          <a:blip r:embed="rId2"/>
          <a:stretch>
            <a:fillRect/>
          </a:stretch>
        </p:blipFill>
        <p:spPr>
          <a:xfrm>
            <a:off x="3753101" y="1153786"/>
            <a:ext cx="4955194" cy="3224082"/>
          </a:xfrm>
          <a:prstGeom prst="rect">
            <a:avLst/>
          </a:prstGeom>
        </p:spPr>
      </p:pic>
      <p:sp>
        <p:nvSpPr>
          <p:cNvPr id="2" name="文本框 1"/>
          <p:cNvSpPr txBox="1"/>
          <p:nvPr/>
        </p:nvSpPr>
        <p:spPr>
          <a:xfrm>
            <a:off x="380999" y="296333"/>
            <a:ext cx="3758145"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Real Data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o</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f HJT Module Application</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 xmlns:a16="http://schemas.microsoft.com/office/drawing/2014/main" id="{C3B2569E-F51B-6348-8CE3-34C0FA7B0DCD}"/>
              </a:ext>
            </a:extLst>
          </p:cNvPr>
          <p:cNvSpPr txBox="1"/>
          <p:nvPr/>
        </p:nvSpPr>
        <p:spPr>
          <a:xfrm>
            <a:off x="379250" y="1113587"/>
            <a:ext cx="2985113" cy="577081"/>
          </a:xfrm>
          <a:prstGeom prst="rect">
            <a:avLst/>
          </a:prstGeom>
          <a:noFill/>
        </p:spPr>
        <p:txBody>
          <a:bodyPr wrap="none" rtlCol="0">
            <a:spAutoFit/>
          </a:bodyPr>
          <a:lstStyle/>
          <a:p>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4.26 MW HJT PV Project, </a:t>
            </a:r>
            <a:endPar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Power Generation Application Leading Base </a:t>
            </a:r>
            <a:r>
              <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endParaRPr lang="en-US" altLang="zh-CN" sz="105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r>
              <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rPr>
              <a:t>Baicheng, Jilin  </a:t>
            </a:r>
          </a:p>
        </p:txBody>
      </p:sp>
      <p:pic>
        <p:nvPicPr>
          <p:cNvPr id="19" name="Picture 2" descr="C:\Users\gaohong\Desktop\异质结项目图片\吉林白城光伏发电应用领跑基地异质结4.26MW项目.jpg">
            <a:extLst>
              <a:ext uri="{FF2B5EF4-FFF2-40B4-BE49-F238E27FC236}">
                <a16:creationId xmlns="" xmlns:a16="http://schemas.microsoft.com/office/drawing/2014/main" id="{9FDEC4C1-9F37-7D4C-AD3D-6420D9FFF1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958" y="2460249"/>
            <a:ext cx="2882079" cy="192138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74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CD5FEAA1-2638-2A47-A11E-39082C6981BC}"/>
              </a:ext>
            </a:extLst>
          </p:cNvPr>
          <p:cNvSpPr txBox="1"/>
          <p:nvPr/>
        </p:nvSpPr>
        <p:spPr>
          <a:xfrm>
            <a:off x="446627" y="604366"/>
            <a:ext cx="8439465" cy="4201150"/>
          </a:xfrm>
          <a:prstGeom prst="rect">
            <a:avLst/>
          </a:prstGeom>
          <a:noFill/>
        </p:spPr>
        <p:txBody>
          <a:bodyPr wrap="square" rtlCol="0">
            <a:spAutoFit/>
          </a:bodyPr>
          <a:lstStyle/>
          <a:p>
            <a:pPr>
              <a:lnSpc>
                <a:spcPct val="150000"/>
              </a:lnSpc>
            </a:pPr>
            <a:r>
              <a:rPr lang="en-US" altLang="zh-CN" sz="9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9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endParaRPr lang="en-US" altLang="zh-CN" sz="900" dirty="0">
              <a:solidFill>
                <a:schemeClr val="bg1"/>
              </a:solidFill>
              <a:latin typeface="Arial" panose="020B0604020202020204" pitchFamily="34" charset="0"/>
              <a:cs typeface="Arial" panose="020B0604020202020204" pitchFamily="34" charset="0"/>
            </a:endParaRPr>
          </a:p>
          <a:p>
            <a:pPr>
              <a:lnSpc>
                <a:spcPct val="150000"/>
              </a:lnSpc>
            </a:pPr>
            <a:endPar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pPr>
              <a:lnSpc>
                <a:spcPct val="150000"/>
              </a:lnSpc>
            </a:pPr>
            <a:endParaRPr kumimoji="1" lang="en-US" altLang="zh-CN" sz="40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a:p>
            <a:pPr>
              <a:lnSpc>
                <a:spcPct val="150000"/>
              </a:lnSpc>
            </a:pP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Web</a:t>
            </a:r>
            <a:r>
              <a:rPr kumimoji="1" lang="en-US" altLang="zh-CN" sz="4000" dirty="0">
                <a:solidFill>
                  <a:schemeClr val="bg1"/>
                </a:solidFill>
                <a:latin typeface="Arial" panose="020B0604020202020204" pitchFamily="34" charset="0"/>
                <a:ea typeface="Microsoft YaHei" panose="020B0503020204020204" pitchFamily="34" charset="-122"/>
                <a:cs typeface="Arial" panose="020B0604020202020204" pitchFamily="34" charset="0"/>
              </a:rPr>
              <a:t>: www.ipss.co.kr</a:t>
            </a:r>
          </a:p>
          <a:p>
            <a:pPr>
              <a:lnSpc>
                <a:spcPct val="150000"/>
              </a:lnSpc>
            </a:pP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Korea </a:t>
            </a: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distributor : </a:t>
            </a:r>
            <a:r>
              <a:rPr kumimoji="1" lang="en-US" altLang="zh-CN" sz="4000" dirty="0" err="1" smtClean="0">
                <a:solidFill>
                  <a:schemeClr val="bg1"/>
                </a:solidFill>
                <a:latin typeface="Arial" panose="020B0604020202020204" pitchFamily="34" charset="0"/>
                <a:ea typeface="Microsoft YaHei" panose="020B0503020204020204" pitchFamily="34" charset="-122"/>
                <a:cs typeface="Arial" panose="020B0604020202020204" pitchFamily="34" charset="0"/>
              </a:rPr>
              <a:t>ips</a:t>
            </a: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 system </a:t>
            </a:r>
            <a:r>
              <a:rPr kumimoji="1" lang="en-US" altLang="zh-CN" sz="4000" dirty="0" err="1" smtClean="0">
                <a:solidFill>
                  <a:schemeClr val="bg1"/>
                </a:solidFill>
                <a:latin typeface="Arial" panose="020B0604020202020204" pitchFamily="34" charset="0"/>
                <a:ea typeface="Microsoft YaHei" panose="020B0503020204020204" pitchFamily="34" charset="-122"/>
                <a:cs typeface="Arial" panose="020B0604020202020204" pitchFamily="34" charset="0"/>
              </a:rPr>
              <a:t>co,.ltd</a:t>
            </a: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  </a:t>
            </a:r>
            <a:r>
              <a:rPr kumimoji="1" lang="en-US" altLang="zh-CN" sz="4000" dirty="0" smtClean="0">
                <a:solidFill>
                  <a:schemeClr val="bg1"/>
                </a:solidFill>
                <a:latin typeface="Arial" panose="020B0604020202020204" pitchFamily="34" charset="0"/>
                <a:ea typeface="Microsoft YaHei" panose="020B0503020204020204" pitchFamily="34" charset="-122"/>
                <a:cs typeface="Arial" panose="020B0604020202020204" pitchFamily="34" charset="0"/>
              </a:rPr>
              <a:t> </a:t>
            </a:r>
            <a:endParaRPr kumimoji="1" lang="en-US" altLang="zh-CN" sz="4000" dirty="0">
              <a:solidFill>
                <a:schemeClr val="bg1"/>
              </a:solidFill>
              <a:latin typeface="Arial" panose="020B0604020202020204" pitchFamily="34" charset="0"/>
              <a:ea typeface="Microsoft YaHei"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390" y="1559414"/>
            <a:ext cx="4465646" cy="117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6846" y="1760583"/>
            <a:ext cx="2627194" cy="923330"/>
          </a:xfrm>
          <a:prstGeom prst="rect">
            <a:avLst/>
          </a:prstGeom>
          <a:noFill/>
        </p:spPr>
        <p:txBody>
          <a:bodyPr wrap="none" rtlCol="0">
            <a:spAutoFit/>
          </a:bodyPr>
          <a:lstStyle/>
          <a:p>
            <a:r>
              <a:rPr lang="en-US" altLang="ko-KR" sz="5400" dirty="0" smtClean="0">
                <a:solidFill>
                  <a:schemeClr val="bg1"/>
                </a:solidFill>
              </a:rPr>
              <a:t>Partner :</a:t>
            </a:r>
            <a:endParaRPr lang="ko-KR" altLang="en-US" sz="5400" dirty="0">
              <a:solidFill>
                <a:schemeClr val="bg1"/>
              </a:solidFill>
            </a:endParaRPr>
          </a:p>
        </p:txBody>
      </p:sp>
    </p:spTree>
    <p:extLst>
      <p:ext uri="{BB962C8B-B14F-4D97-AF65-F5344CB8AC3E}">
        <p14:creationId xmlns:p14="http://schemas.microsoft.com/office/powerpoint/2010/main" val="186473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8417" y="296333"/>
            <a:ext cx="2771464" cy="338554"/>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HJT Technical Advantage  </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Oval 8"/>
          <p:cNvSpPr>
            <a:spLocks noChangeArrowheads="1"/>
          </p:cNvSpPr>
          <p:nvPr/>
        </p:nvSpPr>
        <p:spPr bwMode="auto">
          <a:xfrm>
            <a:off x="1179283"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28" name="Oval 8"/>
          <p:cNvSpPr>
            <a:spLocks noChangeArrowheads="1"/>
          </p:cNvSpPr>
          <p:nvPr/>
        </p:nvSpPr>
        <p:spPr bwMode="auto">
          <a:xfrm>
            <a:off x="2519370"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29" name="Oval 8"/>
          <p:cNvSpPr>
            <a:spLocks noChangeArrowheads="1"/>
          </p:cNvSpPr>
          <p:nvPr/>
        </p:nvSpPr>
        <p:spPr bwMode="auto">
          <a:xfrm>
            <a:off x="6393257"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30" name="Oval 8"/>
          <p:cNvSpPr>
            <a:spLocks noChangeArrowheads="1"/>
          </p:cNvSpPr>
          <p:nvPr/>
        </p:nvSpPr>
        <p:spPr bwMode="auto">
          <a:xfrm>
            <a:off x="5146698"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31" name="Oval 8"/>
          <p:cNvSpPr>
            <a:spLocks noChangeArrowheads="1"/>
          </p:cNvSpPr>
          <p:nvPr/>
        </p:nvSpPr>
        <p:spPr bwMode="auto">
          <a:xfrm>
            <a:off x="6367835"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32" name="Freeform 164"/>
          <p:cNvSpPr>
            <a:spLocks noEditPoints="1"/>
          </p:cNvSpPr>
          <p:nvPr/>
        </p:nvSpPr>
        <p:spPr bwMode="auto">
          <a:xfrm>
            <a:off x="6506350" y="2930153"/>
            <a:ext cx="193852" cy="172608"/>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nvGrpSpPr>
          <p:cNvPr id="34" name="Group 36"/>
          <p:cNvGrpSpPr/>
          <p:nvPr/>
        </p:nvGrpSpPr>
        <p:grpSpPr>
          <a:xfrm>
            <a:off x="5263532" y="1583820"/>
            <a:ext cx="207978" cy="207440"/>
            <a:chOff x="674688" y="3432176"/>
            <a:chExt cx="614363" cy="612775"/>
          </a:xfrm>
          <a:solidFill>
            <a:schemeClr val="tx1">
              <a:lumMod val="75000"/>
              <a:lumOff val="25000"/>
            </a:schemeClr>
          </a:solidFill>
        </p:grpSpPr>
        <p:sp>
          <p:nvSpPr>
            <p:cNvPr id="35" name="Freeform 37"/>
            <p:cNvSpPr>
              <a:spLocks/>
            </p:cNvSpPr>
            <p:nvPr/>
          </p:nvSpPr>
          <p:spPr bwMode="auto">
            <a:xfrm>
              <a:off x="674688" y="3432176"/>
              <a:ext cx="361950" cy="287338"/>
            </a:xfrm>
            <a:custGeom>
              <a:avLst/>
              <a:gdLst>
                <a:gd name="T0" fmla="*/ 1151 w 2052"/>
                <a:gd name="T1" fmla="*/ 3 h 1632"/>
                <a:gd name="T2" fmla="*/ 1296 w 2052"/>
                <a:gd name="T3" fmla="*/ 22 h 1632"/>
                <a:gd name="T4" fmla="*/ 1436 w 2052"/>
                <a:gd name="T5" fmla="*/ 60 h 1632"/>
                <a:gd name="T6" fmla="*/ 1569 w 2052"/>
                <a:gd name="T7" fmla="*/ 116 h 1632"/>
                <a:gd name="T8" fmla="*/ 1694 w 2052"/>
                <a:gd name="T9" fmla="*/ 189 h 1632"/>
                <a:gd name="T10" fmla="*/ 1810 w 2052"/>
                <a:gd name="T11" fmla="*/ 280 h 1632"/>
                <a:gd name="T12" fmla="*/ 1914 w 2052"/>
                <a:gd name="T13" fmla="*/ 386 h 1632"/>
                <a:gd name="T14" fmla="*/ 2003 w 2052"/>
                <a:gd name="T15" fmla="*/ 509 h 1632"/>
                <a:gd name="T16" fmla="*/ 2050 w 2052"/>
                <a:gd name="T17" fmla="*/ 594 h 1632"/>
                <a:gd name="T18" fmla="*/ 2049 w 2052"/>
                <a:gd name="T19" fmla="*/ 632 h 1632"/>
                <a:gd name="T20" fmla="*/ 2029 w 2052"/>
                <a:gd name="T21" fmla="*/ 666 h 1632"/>
                <a:gd name="T22" fmla="*/ 1993 w 2052"/>
                <a:gd name="T23" fmla="*/ 686 h 1632"/>
                <a:gd name="T24" fmla="*/ 1954 w 2052"/>
                <a:gd name="T25" fmla="*/ 686 h 1632"/>
                <a:gd name="T26" fmla="*/ 1920 w 2052"/>
                <a:gd name="T27" fmla="*/ 665 h 1632"/>
                <a:gd name="T28" fmla="*/ 1872 w 2052"/>
                <a:gd name="T29" fmla="*/ 585 h 1632"/>
                <a:gd name="T30" fmla="*/ 1788 w 2052"/>
                <a:gd name="T31" fmla="*/ 467 h 1632"/>
                <a:gd name="T32" fmla="*/ 1689 w 2052"/>
                <a:gd name="T33" fmla="*/ 367 h 1632"/>
                <a:gd name="T34" fmla="*/ 1579 w 2052"/>
                <a:gd name="T35" fmla="*/ 285 h 1632"/>
                <a:gd name="T36" fmla="*/ 1458 w 2052"/>
                <a:gd name="T37" fmla="*/ 221 h 1632"/>
                <a:gd name="T38" fmla="*/ 1329 w 2052"/>
                <a:gd name="T39" fmla="*/ 175 h 1632"/>
                <a:gd name="T40" fmla="*/ 1196 w 2052"/>
                <a:gd name="T41" fmla="*/ 150 h 1632"/>
                <a:gd name="T42" fmla="*/ 1058 w 2052"/>
                <a:gd name="T43" fmla="*/ 143 h 1632"/>
                <a:gd name="T44" fmla="*/ 920 w 2052"/>
                <a:gd name="T45" fmla="*/ 158 h 1632"/>
                <a:gd name="T46" fmla="*/ 783 w 2052"/>
                <a:gd name="T47" fmla="*/ 195 h 1632"/>
                <a:gd name="T48" fmla="*/ 648 w 2052"/>
                <a:gd name="T49" fmla="*/ 253 h 1632"/>
                <a:gd name="T50" fmla="*/ 525 w 2052"/>
                <a:gd name="T51" fmla="*/ 332 h 1632"/>
                <a:gd name="T52" fmla="*/ 418 w 2052"/>
                <a:gd name="T53" fmla="*/ 425 h 1632"/>
                <a:gd name="T54" fmla="*/ 328 w 2052"/>
                <a:gd name="T55" fmla="*/ 532 h 1632"/>
                <a:gd name="T56" fmla="*/ 256 w 2052"/>
                <a:gd name="T57" fmla="*/ 649 h 1632"/>
                <a:gd name="T58" fmla="*/ 202 w 2052"/>
                <a:gd name="T59" fmla="*/ 776 h 1632"/>
                <a:gd name="T60" fmla="*/ 167 w 2052"/>
                <a:gd name="T61" fmla="*/ 909 h 1632"/>
                <a:gd name="T62" fmla="*/ 151 w 2052"/>
                <a:gd name="T63" fmla="*/ 1045 h 1632"/>
                <a:gd name="T64" fmla="*/ 155 w 2052"/>
                <a:gd name="T65" fmla="*/ 1183 h 1632"/>
                <a:gd name="T66" fmla="*/ 181 w 2052"/>
                <a:gd name="T67" fmla="*/ 1320 h 1632"/>
                <a:gd name="T68" fmla="*/ 228 w 2052"/>
                <a:gd name="T69" fmla="*/ 1455 h 1632"/>
                <a:gd name="T70" fmla="*/ 268 w 2052"/>
                <a:gd name="T71" fmla="*/ 1540 h 1632"/>
                <a:gd name="T72" fmla="*/ 267 w 2052"/>
                <a:gd name="T73" fmla="*/ 1578 h 1632"/>
                <a:gd name="T74" fmla="*/ 247 w 2052"/>
                <a:gd name="T75" fmla="*/ 1610 h 1632"/>
                <a:gd name="T76" fmla="*/ 211 w 2052"/>
                <a:gd name="T77" fmla="*/ 1631 h 1632"/>
                <a:gd name="T78" fmla="*/ 175 w 2052"/>
                <a:gd name="T79" fmla="*/ 1628 h 1632"/>
                <a:gd name="T80" fmla="*/ 145 w 2052"/>
                <a:gd name="T81" fmla="*/ 1614 h 1632"/>
                <a:gd name="T82" fmla="*/ 127 w 2052"/>
                <a:gd name="T83" fmla="*/ 1594 h 1632"/>
                <a:gd name="T84" fmla="*/ 65 w 2052"/>
                <a:gd name="T85" fmla="*/ 1454 h 1632"/>
                <a:gd name="T86" fmla="*/ 23 w 2052"/>
                <a:gd name="T87" fmla="*/ 1310 h 1632"/>
                <a:gd name="T88" fmla="*/ 3 w 2052"/>
                <a:gd name="T89" fmla="*/ 1164 h 1632"/>
                <a:gd name="T90" fmla="*/ 2 w 2052"/>
                <a:gd name="T91" fmla="*/ 1018 h 1632"/>
                <a:gd name="T92" fmla="*/ 21 w 2052"/>
                <a:gd name="T93" fmla="*/ 874 h 1632"/>
                <a:gd name="T94" fmla="*/ 59 w 2052"/>
                <a:gd name="T95" fmla="*/ 734 h 1632"/>
                <a:gd name="T96" fmla="*/ 116 w 2052"/>
                <a:gd name="T97" fmla="*/ 600 h 1632"/>
                <a:gd name="T98" fmla="*/ 189 w 2052"/>
                <a:gd name="T99" fmla="*/ 475 h 1632"/>
                <a:gd name="T100" fmla="*/ 279 w 2052"/>
                <a:gd name="T101" fmla="*/ 358 h 1632"/>
                <a:gd name="T102" fmla="*/ 386 w 2052"/>
                <a:gd name="T103" fmla="*/ 256 h 1632"/>
                <a:gd name="T104" fmla="*/ 508 w 2052"/>
                <a:gd name="T105" fmla="*/ 166 h 1632"/>
                <a:gd name="T106" fmla="*/ 645 w 2052"/>
                <a:gd name="T107" fmla="*/ 94 h 1632"/>
                <a:gd name="T108" fmla="*/ 787 w 2052"/>
                <a:gd name="T109" fmla="*/ 42 h 1632"/>
                <a:gd name="T110" fmla="*/ 933 w 2052"/>
                <a:gd name="T111" fmla="*/ 11 h 1632"/>
                <a:gd name="T112" fmla="*/ 1079 w 2052"/>
                <a:gd name="T113" fmla="*/ 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52" h="1632">
                  <a:moveTo>
                    <a:pt x="1079" y="0"/>
                  </a:moveTo>
                  <a:lnTo>
                    <a:pt x="1151" y="3"/>
                  </a:lnTo>
                  <a:lnTo>
                    <a:pt x="1224" y="10"/>
                  </a:lnTo>
                  <a:lnTo>
                    <a:pt x="1296" y="22"/>
                  </a:lnTo>
                  <a:lnTo>
                    <a:pt x="1367" y="39"/>
                  </a:lnTo>
                  <a:lnTo>
                    <a:pt x="1436" y="60"/>
                  </a:lnTo>
                  <a:lnTo>
                    <a:pt x="1503" y="85"/>
                  </a:lnTo>
                  <a:lnTo>
                    <a:pt x="1569" y="116"/>
                  </a:lnTo>
                  <a:lnTo>
                    <a:pt x="1633" y="150"/>
                  </a:lnTo>
                  <a:lnTo>
                    <a:pt x="1694" y="189"/>
                  </a:lnTo>
                  <a:lnTo>
                    <a:pt x="1754" y="232"/>
                  </a:lnTo>
                  <a:lnTo>
                    <a:pt x="1810" y="280"/>
                  </a:lnTo>
                  <a:lnTo>
                    <a:pt x="1863" y="331"/>
                  </a:lnTo>
                  <a:lnTo>
                    <a:pt x="1914" y="386"/>
                  </a:lnTo>
                  <a:lnTo>
                    <a:pt x="1960" y="445"/>
                  </a:lnTo>
                  <a:lnTo>
                    <a:pt x="2003" y="509"/>
                  </a:lnTo>
                  <a:lnTo>
                    <a:pt x="2041" y="575"/>
                  </a:lnTo>
                  <a:lnTo>
                    <a:pt x="2050" y="594"/>
                  </a:lnTo>
                  <a:lnTo>
                    <a:pt x="2052" y="613"/>
                  </a:lnTo>
                  <a:lnTo>
                    <a:pt x="2049" y="632"/>
                  </a:lnTo>
                  <a:lnTo>
                    <a:pt x="2040" y="650"/>
                  </a:lnTo>
                  <a:lnTo>
                    <a:pt x="2029" y="666"/>
                  </a:lnTo>
                  <a:lnTo>
                    <a:pt x="2012" y="679"/>
                  </a:lnTo>
                  <a:lnTo>
                    <a:pt x="1993" y="686"/>
                  </a:lnTo>
                  <a:lnTo>
                    <a:pt x="1974" y="690"/>
                  </a:lnTo>
                  <a:lnTo>
                    <a:pt x="1954" y="686"/>
                  </a:lnTo>
                  <a:lnTo>
                    <a:pt x="1936" y="678"/>
                  </a:lnTo>
                  <a:lnTo>
                    <a:pt x="1920" y="665"/>
                  </a:lnTo>
                  <a:lnTo>
                    <a:pt x="1908" y="649"/>
                  </a:lnTo>
                  <a:lnTo>
                    <a:pt x="1872" y="585"/>
                  </a:lnTo>
                  <a:lnTo>
                    <a:pt x="1831" y="523"/>
                  </a:lnTo>
                  <a:lnTo>
                    <a:pt x="1788" y="467"/>
                  </a:lnTo>
                  <a:lnTo>
                    <a:pt x="1740" y="415"/>
                  </a:lnTo>
                  <a:lnTo>
                    <a:pt x="1689" y="367"/>
                  </a:lnTo>
                  <a:lnTo>
                    <a:pt x="1635" y="323"/>
                  </a:lnTo>
                  <a:lnTo>
                    <a:pt x="1579" y="285"/>
                  </a:lnTo>
                  <a:lnTo>
                    <a:pt x="1519" y="250"/>
                  </a:lnTo>
                  <a:lnTo>
                    <a:pt x="1458" y="221"/>
                  </a:lnTo>
                  <a:lnTo>
                    <a:pt x="1394" y="195"/>
                  </a:lnTo>
                  <a:lnTo>
                    <a:pt x="1329" y="175"/>
                  </a:lnTo>
                  <a:lnTo>
                    <a:pt x="1263" y="160"/>
                  </a:lnTo>
                  <a:lnTo>
                    <a:pt x="1196" y="150"/>
                  </a:lnTo>
                  <a:lnTo>
                    <a:pt x="1127" y="144"/>
                  </a:lnTo>
                  <a:lnTo>
                    <a:pt x="1058" y="143"/>
                  </a:lnTo>
                  <a:lnTo>
                    <a:pt x="989" y="149"/>
                  </a:lnTo>
                  <a:lnTo>
                    <a:pt x="920" y="158"/>
                  </a:lnTo>
                  <a:lnTo>
                    <a:pt x="851" y="174"/>
                  </a:lnTo>
                  <a:lnTo>
                    <a:pt x="783" y="195"/>
                  </a:lnTo>
                  <a:lnTo>
                    <a:pt x="715" y="222"/>
                  </a:lnTo>
                  <a:lnTo>
                    <a:pt x="648" y="253"/>
                  </a:lnTo>
                  <a:lnTo>
                    <a:pt x="585" y="290"/>
                  </a:lnTo>
                  <a:lnTo>
                    <a:pt x="525" y="332"/>
                  </a:lnTo>
                  <a:lnTo>
                    <a:pt x="470" y="376"/>
                  </a:lnTo>
                  <a:lnTo>
                    <a:pt x="418" y="425"/>
                  </a:lnTo>
                  <a:lnTo>
                    <a:pt x="371" y="477"/>
                  </a:lnTo>
                  <a:lnTo>
                    <a:pt x="328" y="532"/>
                  </a:lnTo>
                  <a:lnTo>
                    <a:pt x="290" y="590"/>
                  </a:lnTo>
                  <a:lnTo>
                    <a:pt x="256" y="649"/>
                  </a:lnTo>
                  <a:lnTo>
                    <a:pt x="226" y="712"/>
                  </a:lnTo>
                  <a:lnTo>
                    <a:pt x="202" y="776"/>
                  </a:lnTo>
                  <a:lnTo>
                    <a:pt x="181" y="842"/>
                  </a:lnTo>
                  <a:lnTo>
                    <a:pt x="167" y="909"/>
                  </a:lnTo>
                  <a:lnTo>
                    <a:pt x="156" y="976"/>
                  </a:lnTo>
                  <a:lnTo>
                    <a:pt x="151" y="1045"/>
                  </a:lnTo>
                  <a:lnTo>
                    <a:pt x="151" y="1114"/>
                  </a:lnTo>
                  <a:lnTo>
                    <a:pt x="155" y="1183"/>
                  </a:lnTo>
                  <a:lnTo>
                    <a:pt x="165" y="1252"/>
                  </a:lnTo>
                  <a:lnTo>
                    <a:pt x="181" y="1320"/>
                  </a:lnTo>
                  <a:lnTo>
                    <a:pt x="202" y="1388"/>
                  </a:lnTo>
                  <a:lnTo>
                    <a:pt x="228" y="1455"/>
                  </a:lnTo>
                  <a:lnTo>
                    <a:pt x="261" y="1520"/>
                  </a:lnTo>
                  <a:lnTo>
                    <a:pt x="268" y="1540"/>
                  </a:lnTo>
                  <a:lnTo>
                    <a:pt x="271" y="1559"/>
                  </a:lnTo>
                  <a:lnTo>
                    <a:pt x="267" y="1578"/>
                  </a:lnTo>
                  <a:lnTo>
                    <a:pt x="260" y="1596"/>
                  </a:lnTo>
                  <a:lnTo>
                    <a:pt x="247" y="1610"/>
                  </a:lnTo>
                  <a:lnTo>
                    <a:pt x="230" y="1623"/>
                  </a:lnTo>
                  <a:lnTo>
                    <a:pt x="211" y="1631"/>
                  </a:lnTo>
                  <a:lnTo>
                    <a:pt x="192" y="1632"/>
                  </a:lnTo>
                  <a:lnTo>
                    <a:pt x="175" y="1628"/>
                  </a:lnTo>
                  <a:lnTo>
                    <a:pt x="159" y="1622"/>
                  </a:lnTo>
                  <a:lnTo>
                    <a:pt x="145" y="1614"/>
                  </a:lnTo>
                  <a:lnTo>
                    <a:pt x="135" y="1604"/>
                  </a:lnTo>
                  <a:lnTo>
                    <a:pt x="127" y="1594"/>
                  </a:lnTo>
                  <a:lnTo>
                    <a:pt x="93" y="1525"/>
                  </a:lnTo>
                  <a:lnTo>
                    <a:pt x="65" y="1454"/>
                  </a:lnTo>
                  <a:lnTo>
                    <a:pt x="41" y="1382"/>
                  </a:lnTo>
                  <a:lnTo>
                    <a:pt x="23" y="1310"/>
                  </a:lnTo>
                  <a:lnTo>
                    <a:pt x="11" y="1237"/>
                  </a:lnTo>
                  <a:lnTo>
                    <a:pt x="3" y="1164"/>
                  </a:lnTo>
                  <a:lnTo>
                    <a:pt x="0" y="1091"/>
                  </a:lnTo>
                  <a:lnTo>
                    <a:pt x="2" y="1018"/>
                  </a:lnTo>
                  <a:lnTo>
                    <a:pt x="9" y="945"/>
                  </a:lnTo>
                  <a:lnTo>
                    <a:pt x="21" y="874"/>
                  </a:lnTo>
                  <a:lnTo>
                    <a:pt x="38" y="803"/>
                  </a:lnTo>
                  <a:lnTo>
                    <a:pt x="59" y="734"/>
                  </a:lnTo>
                  <a:lnTo>
                    <a:pt x="85" y="666"/>
                  </a:lnTo>
                  <a:lnTo>
                    <a:pt x="116" y="600"/>
                  </a:lnTo>
                  <a:lnTo>
                    <a:pt x="150" y="536"/>
                  </a:lnTo>
                  <a:lnTo>
                    <a:pt x="189" y="475"/>
                  </a:lnTo>
                  <a:lnTo>
                    <a:pt x="232" y="415"/>
                  </a:lnTo>
                  <a:lnTo>
                    <a:pt x="279" y="358"/>
                  </a:lnTo>
                  <a:lnTo>
                    <a:pt x="331" y="305"/>
                  </a:lnTo>
                  <a:lnTo>
                    <a:pt x="386" y="256"/>
                  </a:lnTo>
                  <a:lnTo>
                    <a:pt x="446" y="209"/>
                  </a:lnTo>
                  <a:lnTo>
                    <a:pt x="508" y="166"/>
                  </a:lnTo>
                  <a:lnTo>
                    <a:pt x="575" y="127"/>
                  </a:lnTo>
                  <a:lnTo>
                    <a:pt x="645" y="94"/>
                  </a:lnTo>
                  <a:lnTo>
                    <a:pt x="715" y="65"/>
                  </a:lnTo>
                  <a:lnTo>
                    <a:pt x="787" y="42"/>
                  </a:lnTo>
                  <a:lnTo>
                    <a:pt x="859" y="24"/>
                  </a:lnTo>
                  <a:lnTo>
                    <a:pt x="933" y="11"/>
                  </a:lnTo>
                  <a:lnTo>
                    <a:pt x="1006" y="4"/>
                  </a:lnTo>
                  <a:lnTo>
                    <a:pt x="10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36" name="Freeform 38"/>
            <p:cNvSpPr>
              <a:spLocks/>
            </p:cNvSpPr>
            <p:nvPr/>
          </p:nvSpPr>
          <p:spPr bwMode="auto">
            <a:xfrm>
              <a:off x="757238" y="3513138"/>
              <a:ext cx="207963" cy="168275"/>
            </a:xfrm>
            <a:custGeom>
              <a:avLst/>
              <a:gdLst>
                <a:gd name="T0" fmla="*/ 679 w 1174"/>
                <a:gd name="T1" fmla="*/ 4 h 954"/>
                <a:gd name="T2" fmla="*/ 801 w 1174"/>
                <a:gd name="T3" fmla="*/ 31 h 954"/>
                <a:gd name="T4" fmla="*/ 901 w 1174"/>
                <a:gd name="T5" fmla="*/ 70 h 954"/>
                <a:gd name="T6" fmla="*/ 992 w 1174"/>
                <a:gd name="T7" fmla="*/ 127 h 954"/>
                <a:gd name="T8" fmla="*/ 1071 w 1174"/>
                <a:gd name="T9" fmla="*/ 201 h 954"/>
                <a:gd name="T10" fmla="*/ 1136 w 1174"/>
                <a:gd name="T11" fmla="*/ 288 h 954"/>
                <a:gd name="T12" fmla="*/ 1171 w 1174"/>
                <a:gd name="T13" fmla="*/ 355 h 954"/>
                <a:gd name="T14" fmla="*/ 1170 w 1174"/>
                <a:gd name="T15" fmla="*/ 393 h 954"/>
                <a:gd name="T16" fmla="*/ 1150 w 1174"/>
                <a:gd name="T17" fmla="*/ 426 h 954"/>
                <a:gd name="T18" fmla="*/ 1114 w 1174"/>
                <a:gd name="T19" fmla="*/ 448 h 954"/>
                <a:gd name="T20" fmla="*/ 1076 w 1174"/>
                <a:gd name="T21" fmla="*/ 447 h 954"/>
                <a:gd name="T22" fmla="*/ 1043 w 1174"/>
                <a:gd name="T23" fmla="*/ 425 h 954"/>
                <a:gd name="T24" fmla="*/ 1008 w 1174"/>
                <a:gd name="T25" fmla="*/ 367 h 954"/>
                <a:gd name="T26" fmla="*/ 952 w 1174"/>
                <a:gd name="T27" fmla="*/ 292 h 954"/>
                <a:gd name="T28" fmla="*/ 881 w 1174"/>
                <a:gd name="T29" fmla="*/ 233 h 954"/>
                <a:gd name="T30" fmla="*/ 800 w 1174"/>
                <a:gd name="T31" fmla="*/ 188 h 954"/>
                <a:gd name="T32" fmla="*/ 705 w 1174"/>
                <a:gd name="T33" fmla="*/ 159 h 954"/>
                <a:gd name="T34" fmla="*/ 601 w 1174"/>
                <a:gd name="T35" fmla="*/ 151 h 954"/>
                <a:gd name="T36" fmla="*/ 498 w 1174"/>
                <a:gd name="T37" fmla="*/ 168 h 954"/>
                <a:gd name="T38" fmla="*/ 400 w 1174"/>
                <a:gd name="T39" fmla="*/ 208 h 954"/>
                <a:gd name="T40" fmla="*/ 323 w 1174"/>
                <a:gd name="T41" fmla="*/ 259 h 954"/>
                <a:gd name="T42" fmla="*/ 257 w 1174"/>
                <a:gd name="T43" fmla="*/ 323 h 954"/>
                <a:gd name="T44" fmla="*/ 206 w 1174"/>
                <a:gd name="T45" fmla="*/ 400 h 954"/>
                <a:gd name="T46" fmla="*/ 170 w 1174"/>
                <a:gd name="T47" fmla="*/ 489 h 954"/>
                <a:gd name="T48" fmla="*/ 151 w 1174"/>
                <a:gd name="T49" fmla="*/ 592 h 954"/>
                <a:gd name="T50" fmla="*/ 155 w 1174"/>
                <a:gd name="T51" fmla="*/ 695 h 954"/>
                <a:gd name="T52" fmla="*/ 184 w 1174"/>
                <a:gd name="T53" fmla="*/ 796 h 954"/>
                <a:gd name="T54" fmla="*/ 213 w 1174"/>
                <a:gd name="T55" fmla="*/ 864 h 954"/>
                <a:gd name="T56" fmla="*/ 213 w 1174"/>
                <a:gd name="T57" fmla="*/ 903 h 954"/>
                <a:gd name="T58" fmla="*/ 193 w 1174"/>
                <a:gd name="T59" fmla="*/ 936 h 954"/>
                <a:gd name="T60" fmla="*/ 157 w 1174"/>
                <a:gd name="T61" fmla="*/ 954 h 954"/>
                <a:gd name="T62" fmla="*/ 120 w 1174"/>
                <a:gd name="T63" fmla="*/ 949 h 954"/>
                <a:gd name="T64" fmla="*/ 91 w 1174"/>
                <a:gd name="T65" fmla="*/ 931 h 954"/>
                <a:gd name="T66" fmla="*/ 73 w 1174"/>
                <a:gd name="T67" fmla="*/ 911 h 954"/>
                <a:gd name="T68" fmla="*/ 27 w 1174"/>
                <a:gd name="T69" fmla="*/ 801 h 954"/>
                <a:gd name="T70" fmla="*/ 3 w 1174"/>
                <a:gd name="T71" fmla="*/ 689 h 954"/>
                <a:gd name="T72" fmla="*/ 1 w 1174"/>
                <a:gd name="T73" fmla="*/ 576 h 954"/>
                <a:gd name="T74" fmla="*/ 19 w 1174"/>
                <a:gd name="T75" fmla="*/ 466 h 954"/>
                <a:gd name="T76" fmla="*/ 57 w 1174"/>
                <a:gd name="T77" fmla="*/ 361 h 954"/>
                <a:gd name="T78" fmla="*/ 114 w 1174"/>
                <a:gd name="T79" fmla="*/ 265 h 954"/>
                <a:gd name="T80" fmla="*/ 187 w 1174"/>
                <a:gd name="T81" fmla="*/ 178 h 954"/>
                <a:gd name="T82" fmla="*/ 276 w 1174"/>
                <a:gd name="T83" fmla="*/ 105 h 954"/>
                <a:gd name="T84" fmla="*/ 383 w 1174"/>
                <a:gd name="T85" fmla="*/ 46 h 954"/>
                <a:gd name="T86" fmla="*/ 499 w 1174"/>
                <a:gd name="T87" fmla="*/ 11 h 954"/>
                <a:gd name="T88" fmla="*/ 619 w 1174"/>
                <a:gd name="T89"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4" h="954">
                  <a:moveTo>
                    <a:pt x="619" y="0"/>
                  </a:moveTo>
                  <a:lnTo>
                    <a:pt x="679" y="4"/>
                  </a:lnTo>
                  <a:lnTo>
                    <a:pt x="740" y="14"/>
                  </a:lnTo>
                  <a:lnTo>
                    <a:pt x="801" y="31"/>
                  </a:lnTo>
                  <a:lnTo>
                    <a:pt x="852" y="48"/>
                  </a:lnTo>
                  <a:lnTo>
                    <a:pt x="901" y="70"/>
                  </a:lnTo>
                  <a:lnTo>
                    <a:pt x="948" y="96"/>
                  </a:lnTo>
                  <a:lnTo>
                    <a:pt x="992" y="127"/>
                  </a:lnTo>
                  <a:lnTo>
                    <a:pt x="1033" y="162"/>
                  </a:lnTo>
                  <a:lnTo>
                    <a:pt x="1071" y="201"/>
                  </a:lnTo>
                  <a:lnTo>
                    <a:pt x="1106" y="242"/>
                  </a:lnTo>
                  <a:lnTo>
                    <a:pt x="1136" y="288"/>
                  </a:lnTo>
                  <a:lnTo>
                    <a:pt x="1163" y="335"/>
                  </a:lnTo>
                  <a:lnTo>
                    <a:pt x="1171" y="355"/>
                  </a:lnTo>
                  <a:lnTo>
                    <a:pt x="1174" y="374"/>
                  </a:lnTo>
                  <a:lnTo>
                    <a:pt x="1170" y="393"/>
                  </a:lnTo>
                  <a:lnTo>
                    <a:pt x="1163" y="411"/>
                  </a:lnTo>
                  <a:lnTo>
                    <a:pt x="1150" y="426"/>
                  </a:lnTo>
                  <a:lnTo>
                    <a:pt x="1133" y="439"/>
                  </a:lnTo>
                  <a:lnTo>
                    <a:pt x="1114" y="448"/>
                  </a:lnTo>
                  <a:lnTo>
                    <a:pt x="1095" y="450"/>
                  </a:lnTo>
                  <a:lnTo>
                    <a:pt x="1076" y="447"/>
                  </a:lnTo>
                  <a:lnTo>
                    <a:pt x="1058" y="438"/>
                  </a:lnTo>
                  <a:lnTo>
                    <a:pt x="1043" y="425"/>
                  </a:lnTo>
                  <a:lnTo>
                    <a:pt x="1029" y="410"/>
                  </a:lnTo>
                  <a:lnTo>
                    <a:pt x="1008" y="367"/>
                  </a:lnTo>
                  <a:lnTo>
                    <a:pt x="981" y="328"/>
                  </a:lnTo>
                  <a:lnTo>
                    <a:pt x="952" y="292"/>
                  </a:lnTo>
                  <a:lnTo>
                    <a:pt x="918" y="260"/>
                  </a:lnTo>
                  <a:lnTo>
                    <a:pt x="881" y="233"/>
                  </a:lnTo>
                  <a:lnTo>
                    <a:pt x="841" y="208"/>
                  </a:lnTo>
                  <a:lnTo>
                    <a:pt x="800" y="188"/>
                  </a:lnTo>
                  <a:lnTo>
                    <a:pt x="757" y="171"/>
                  </a:lnTo>
                  <a:lnTo>
                    <a:pt x="705" y="159"/>
                  </a:lnTo>
                  <a:lnTo>
                    <a:pt x="653" y="152"/>
                  </a:lnTo>
                  <a:lnTo>
                    <a:pt x="601" y="151"/>
                  </a:lnTo>
                  <a:lnTo>
                    <a:pt x="550" y="158"/>
                  </a:lnTo>
                  <a:lnTo>
                    <a:pt x="498" y="168"/>
                  </a:lnTo>
                  <a:lnTo>
                    <a:pt x="448" y="185"/>
                  </a:lnTo>
                  <a:lnTo>
                    <a:pt x="400" y="208"/>
                  </a:lnTo>
                  <a:lnTo>
                    <a:pt x="360" y="232"/>
                  </a:lnTo>
                  <a:lnTo>
                    <a:pt x="323" y="259"/>
                  </a:lnTo>
                  <a:lnTo>
                    <a:pt x="289" y="290"/>
                  </a:lnTo>
                  <a:lnTo>
                    <a:pt x="257" y="323"/>
                  </a:lnTo>
                  <a:lnTo>
                    <a:pt x="229" y="360"/>
                  </a:lnTo>
                  <a:lnTo>
                    <a:pt x="206" y="400"/>
                  </a:lnTo>
                  <a:lnTo>
                    <a:pt x="186" y="443"/>
                  </a:lnTo>
                  <a:lnTo>
                    <a:pt x="170" y="489"/>
                  </a:lnTo>
                  <a:lnTo>
                    <a:pt x="157" y="540"/>
                  </a:lnTo>
                  <a:lnTo>
                    <a:pt x="151" y="592"/>
                  </a:lnTo>
                  <a:lnTo>
                    <a:pt x="150" y="643"/>
                  </a:lnTo>
                  <a:lnTo>
                    <a:pt x="155" y="695"/>
                  </a:lnTo>
                  <a:lnTo>
                    <a:pt x="167" y="746"/>
                  </a:lnTo>
                  <a:lnTo>
                    <a:pt x="184" y="796"/>
                  </a:lnTo>
                  <a:lnTo>
                    <a:pt x="206" y="845"/>
                  </a:lnTo>
                  <a:lnTo>
                    <a:pt x="213" y="864"/>
                  </a:lnTo>
                  <a:lnTo>
                    <a:pt x="216" y="884"/>
                  </a:lnTo>
                  <a:lnTo>
                    <a:pt x="213" y="903"/>
                  </a:lnTo>
                  <a:lnTo>
                    <a:pt x="205" y="920"/>
                  </a:lnTo>
                  <a:lnTo>
                    <a:pt x="193" y="936"/>
                  </a:lnTo>
                  <a:lnTo>
                    <a:pt x="176" y="948"/>
                  </a:lnTo>
                  <a:lnTo>
                    <a:pt x="157" y="954"/>
                  </a:lnTo>
                  <a:lnTo>
                    <a:pt x="138" y="954"/>
                  </a:lnTo>
                  <a:lnTo>
                    <a:pt x="120" y="949"/>
                  </a:lnTo>
                  <a:lnTo>
                    <a:pt x="105" y="941"/>
                  </a:lnTo>
                  <a:lnTo>
                    <a:pt x="91" y="931"/>
                  </a:lnTo>
                  <a:lnTo>
                    <a:pt x="81" y="921"/>
                  </a:lnTo>
                  <a:lnTo>
                    <a:pt x="73" y="911"/>
                  </a:lnTo>
                  <a:lnTo>
                    <a:pt x="47" y="856"/>
                  </a:lnTo>
                  <a:lnTo>
                    <a:pt x="27" y="801"/>
                  </a:lnTo>
                  <a:lnTo>
                    <a:pt x="13" y="745"/>
                  </a:lnTo>
                  <a:lnTo>
                    <a:pt x="3" y="689"/>
                  </a:lnTo>
                  <a:lnTo>
                    <a:pt x="0" y="632"/>
                  </a:lnTo>
                  <a:lnTo>
                    <a:pt x="1" y="576"/>
                  </a:lnTo>
                  <a:lnTo>
                    <a:pt x="7" y="521"/>
                  </a:lnTo>
                  <a:lnTo>
                    <a:pt x="19" y="466"/>
                  </a:lnTo>
                  <a:lnTo>
                    <a:pt x="36" y="413"/>
                  </a:lnTo>
                  <a:lnTo>
                    <a:pt x="57" y="361"/>
                  </a:lnTo>
                  <a:lnTo>
                    <a:pt x="83" y="311"/>
                  </a:lnTo>
                  <a:lnTo>
                    <a:pt x="114" y="265"/>
                  </a:lnTo>
                  <a:lnTo>
                    <a:pt x="147" y="219"/>
                  </a:lnTo>
                  <a:lnTo>
                    <a:pt x="187" y="178"/>
                  </a:lnTo>
                  <a:lnTo>
                    <a:pt x="229" y="140"/>
                  </a:lnTo>
                  <a:lnTo>
                    <a:pt x="276" y="105"/>
                  </a:lnTo>
                  <a:lnTo>
                    <a:pt x="327" y="74"/>
                  </a:lnTo>
                  <a:lnTo>
                    <a:pt x="383" y="46"/>
                  </a:lnTo>
                  <a:lnTo>
                    <a:pt x="440" y="25"/>
                  </a:lnTo>
                  <a:lnTo>
                    <a:pt x="499" y="11"/>
                  </a:lnTo>
                  <a:lnTo>
                    <a:pt x="558" y="2"/>
                  </a:lnTo>
                  <a:lnTo>
                    <a:pt x="6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37" name="Freeform 8"/>
            <p:cNvSpPr>
              <a:spLocks noEditPoints="1"/>
            </p:cNvSpPr>
            <p:nvPr/>
          </p:nvSpPr>
          <p:spPr bwMode="auto">
            <a:xfrm>
              <a:off x="793751" y="3595688"/>
              <a:ext cx="495300" cy="449263"/>
            </a:xfrm>
            <a:custGeom>
              <a:avLst/>
              <a:gdLst>
                <a:gd name="T0" fmla="*/ 1449 w 2805"/>
                <a:gd name="T1" fmla="*/ 2389 h 2551"/>
                <a:gd name="T2" fmla="*/ 438 w 2805"/>
                <a:gd name="T3" fmla="*/ 150 h 2551"/>
                <a:gd name="T4" fmla="*/ 375 w 2805"/>
                <a:gd name="T5" fmla="*/ 176 h 2551"/>
                <a:gd name="T6" fmla="*/ 337 w 2805"/>
                <a:gd name="T7" fmla="*/ 231 h 2551"/>
                <a:gd name="T8" fmla="*/ 337 w 2805"/>
                <a:gd name="T9" fmla="*/ 298 h 2551"/>
                <a:gd name="T10" fmla="*/ 877 w 2805"/>
                <a:gd name="T11" fmla="*/ 1322 h 2551"/>
                <a:gd name="T12" fmla="*/ 868 w 2805"/>
                <a:gd name="T13" fmla="*/ 1375 h 2551"/>
                <a:gd name="T14" fmla="*/ 825 w 2805"/>
                <a:gd name="T15" fmla="*/ 1406 h 2551"/>
                <a:gd name="T16" fmla="*/ 300 w 2805"/>
                <a:gd name="T17" fmla="*/ 1257 h 2551"/>
                <a:gd name="T18" fmla="*/ 231 w 2805"/>
                <a:gd name="T19" fmla="*/ 1257 h 2551"/>
                <a:gd name="T20" fmla="*/ 176 w 2805"/>
                <a:gd name="T21" fmla="*/ 1294 h 2551"/>
                <a:gd name="T22" fmla="*/ 151 w 2805"/>
                <a:gd name="T23" fmla="*/ 1358 h 2551"/>
                <a:gd name="T24" fmla="*/ 163 w 2805"/>
                <a:gd name="T25" fmla="*/ 1422 h 2551"/>
                <a:gd name="T26" fmla="*/ 211 w 2805"/>
                <a:gd name="T27" fmla="*/ 1470 h 2551"/>
                <a:gd name="T28" fmla="*/ 1094 w 2805"/>
                <a:gd name="T29" fmla="*/ 1743 h 2551"/>
                <a:gd name="T30" fmla="*/ 1199 w 2805"/>
                <a:gd name="T31" fmla="*/ 1916 h 2551"/>
                <a:gd name="T32" fmla="*/ 1884 w 2805"/>
                <a:gd name="T33" fmla="*/ 332 h 2551"/>
                <a:gd name="T34" fmla="*/ 1827 w 2805"/>
                <a:gd name="T35" fmla="*/ 290 h 2551"/>
                <a:gd name="T36" fmla="*/ 1757 w 2805"/>
                <a:gd name="T37" fmla="*/ 281 h 2551"/>
                <a:gd name="T38" fmla="*/ 844 w 2805"/>
                <a:gd name="T39" fmla="*/ 758 h 2551"/>
                <a:gd name="T40" fmla="*/ 521 w 2805"/>
                <a:gd name="T41" fmla="*/ 175 h 2551"/>
                <a:gd name="T42" fmla="*/ 460 w 2805"/>
                <a:gd name="T43" fmla="*/ 150 h 2551"/>
                <a:gd name="T44" fmla="*/ 492 w 2805"/>
                <a:gd name="T45" fmla="*/ 3 h 2551"/>
                <a:gd name="T46" fmla="*/ 588 w 2805"/>
                <a:gd name="T47" fmla="*/ 39 h 2551"/>
                <a:gd name="T48" fmla="*/ 664 w 2805"/>
                <a:gd name="T49" fmla="*/ 109 h 2551"/>
                <a:gd name="T50" fmla="*/ 1643 w 2805"/>
                <a:gd name="T51" fmla="*/ 163 h 2551"/>
                <a:gd name="T52" fmla="*/ 1751 w 2805"/>
                <a:gd name="T53" fmla="*/ 130 h 2551"/>
                <a:gd name="T54" fmla="*/ 1859 w 2805"/>
                <a:gd name="T55" fmla="*/ 141 h 2551"/>
                <a:gd name="T56" fmla="*/ 1957 w 2805"/>
                <a:gd name="T57" fmla="*/ 193 h 2551"/>
                <a:gd name="T58" fmla="*/ 2029 w 2805"/>
                <a:gd name="T59" fmla="*/ 280 h 2551"/>
                <a:gd name="T60" fmla="*/ 2805 w 2805"/>
                <a:gd name="T61" fmla="*/ 1757 h 2551"/>
                <a:gd name="T62" fmla="*/ 2793 w 2805"/>
                <a:gd name="T63" fmla="*/ 1820 h 2551"/>
                <a:gd name="T64" fmla="*/ 2746 w 2805"/>
                <a:gd name="T65" fmla="*/ 1868 h 2551"/>
                <a:gd name="T66" fmla="*/ 1445 w 2805"/>
                <a:gd name="T67" fmla="*/ 2551 h 2551"/>
                <a:gd name="T68" fmla="*/ 1381 w 2805"/>
                <a:gd name="T69" fmla="*/ 2538 h 2551"/>
                <a:gd name="T70" fmla="*/ 1335 w 2805"/>
                <a:gd name="T71" fmla="*/ 2491 h 2551"/>
                <a:gd name="T72" fmla="*/ 152 w 2805"/>
                <a:gd name="T73" fmla="*/ 1607 h 2551"/>
                <a:gd name="T74" fmla="*/ 63 w 2805"/>
                <a:gd name="T75" fmla="*/ 1539 h 2551"/>
                <a:gd name="T76" fmla="*/ 11 w 2805"/>
                <a:gd name="T77" fmla="*/ 1441 h 2551"/>
                <a:gd name="T78" fmla="*/ 3 w 2805"/>
                <a:gd name="T79" fmla="*/ 1329 h 2551"/>
                <a:gd name="T80" fmla="*/ 45 w 2805"/>
                <a:gd name="T81" fmla="*/ 1220 h 2551"/>
                <a:gd name="T82" fmla="*/ 125 w 2805"/>
                <a:gd name="T83" fmla="*/ 1142 h 2551"/>
                <a:gd name="T84" fmla="*/ 229 w 2805"/>
                <a:gd name="T85" fmla="*/ 1104 h 2551"/>
                <a:gd name="T86" fmla="*/ 344 w 2805"/>
                <a:gd name="T87" fmla="*/ 1113 h 2551"/>
                <a:gd name="T88" fmla="*/ 199 w 2805"/>
                <a:gd name="T89" fmla="*/ 357 h 2551"/>
                <a:gd name="T90" fmla="*/ 182 w 2805"/>
                <a:gd name="T91" fmla="*/ 255 h 2551"/>
                <a:gd name="T92" fmla="*/ 206 w 2805"/>
                <a:gd name="T93" fmla="*/ 156 h 2551"/>
                <a:gd name="T94" fmla="*/ 265 w 2805"/>
                <a:gd name="T95" fmla="*/ 73 h 2551"/>
                <a:gd name="T96" fmla="*/ 356 w 2805"/>
                <a:gd name="T97" fmla="*/ 15 h 2551"/>
                <a:gd name="T98" fmla="*/ 458 w 2805"/>
                <a:gd name="T99" fmla="*/ 0 h 2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5" h="2551">
                  <a:moveTo>
                    <a:pt x="2469" y="1425"/>
                  </a:moveTo>
                  <a:lnTo>
                    <a:pt x="1275" y="2062"/>
                  </a:lnTo>
                  <a:lnTo>
                    <a:pt x="1449" y="2389"/>
                  </a:lnTo>
                  <a:lnTo>
                    <a:pt x="2643" y="1751"/>
                  </a:lnTo>
                  <a:lnTo>
                    <a:pt x="2469" y="1425"/>
                  </a:lnTo>
                  <a:close/>
                  <a:moveTo>
                    <a:pt x="438" y="150"/>
                  </a:moveTo>
                  <a:lnTo>
                    <a:pt x="415" y="154"/>
                  </a:lnTo>
                  <a:lnTo>
                    <a:pt x="394" y="164"/>
                  </a:lnTo>
                  <a:lnTo>
                    <a:pt x="375" y="176"/>
                  </a:lnTo>
                  <a:lnTo>
                    <a:pt x="359" y="192"/>
                  </a:lnTo>
                  <a:lnTo>
                    <a:pt x="346" y="211"/>
                  </a:lnTo>
                  <a:lnTo>
                    <a:pt x="337" y="231"/>
                  </a:lnTo>
                  <a:lnTo>
                    <a:pt x="333" y="254"/>
                  </a:lnTo>
                  <a:lnTo>
                    <a:pt x="333" y="276"/>
                  </a:lnTo>
                  <a:lnTo>
                    <a:pt x="337" y="298"/>
                  </a:lnTo>
                  <a:lnTo>
                    <a:pt x="346" y="320"/>
                  </a:lnTo>
                  <a:lnTo>
                    <a:pt x="871" y="1303"/>
                  </a:lnTo>
                  <a:lnTo>
                    <a:pt x="877" y="1322"/>
                  </a:lnTo>
                  <a:lnTo>
                    <a:pt x="880" y="1341"/>
                  </a:lnTo>
                  <a:lnTo>
                    <a:pt x="876" y="1359"/>
                  </a:lnTo>
                  <a:lnTo>
                    <a:pt x="868" y="1375"/>
                  </a:lnTo>
                  <a:lnTo>
                    <a:pt x="857" y="1388"/>
                  </a:lnTo>
                  <a:lnTo>
                    <a:pt x="842" y="1399"/>
                  </a:lnTo>
                  <a:lnTo>
                    <a:pt x="825" y="1406"/>
                  </a:lnTo>
                  <a:lnTo>
                    <a:pt x="806" y="1408"/>
                  </a:lnTo>
                  <a:lnTo>
                    <a:pt x="787" y="1405"/>
                  </a:lnTo>
                  <a:lnTo>
                    <a:pt x="300" y="1257"/>
                  </a:lnTo>
                  <a:lnTo>
                    <a:pt x="277" y="1253"/>
                  </a:lnTo>
                  <a:lnTo>
                    <a:pt x="254" y="1253"/>
                  </a:lnTo>
                  <a:lnTo>
                    <a:pt x="231" y="1257"/>
                  </a:lnTo>
                  <a:lnTo>
                    <a:pt x="211" y="1266"/>
                  </a:lnTo>
                  <a:lnTo>
                    <a:pt x="192" y="1278"/>
                  </a:lnTo>
                  <a:lnTo>
                    <a:pt x="176" y="1294"/>
                  </a:lnTo>
                  <a:lnTo>
                    <a:pt x="163" y="1312"/>
                  </a:lnTo>
                  <a:lnTo>
                    <a:pt x="155" y="1334"/>
                  </a:lnTo>
                  <a:lnTo>
                    <a:pt x="151" y="1358"/>
                  </a:lnTo>
                  <a:lnTo>
                    <a:pt x="151" y="1380"/>
                  </a:lnTo>
                  <a:lnTo>
                    <a:pt x="155" y="1402"/>
                  </a:lnTo>
                  <a:lnTo>
                    <a:pt x="163" y="1422"/>
                  </a:lnTo>
                  <a:lnTo>
                    <a:pt x="176" y="1441"/>
                  </a:lnTo>
                  <a:lnTo>
                    <a:pt x="192" y="1457"/>
                  </a:lnTo>
                  <a:lnTo>
                    <a:pt x="211" y="1470"/>
                  </a:lnTo>
                  <a:lnTo>
                    <a:pt x="232" y="1478"/>
                  </a:lnTo>
                  <a:lnTo>
                    <a:pt x="1078" y="1735"/>
                  </a:lnTo>
                  <a:lnTo>
                    <a:pt x="1094" y="1743"/>
                  </a:lnTo>
                  <a:lnTo>
                    <a:pt x="1109" y="1755"/>
                  </a:lnTo>
                  <a:lnTo>
                    <a:pt x="1119" y="1770"/>
                  </a:lnTo>
                  <a:lnTo>
                    <a:pt x="1199" y="1916"/>
                  </a:lnTo>
                  <a:lnTo>
                    <a:pt x="2393" y="1279"/>
                  </a:lnTo>
                  <a:lnTo>
                    <a:pt x="1898" y="353"/>
                  </a:lnTo>
                  <a:lnTo>
                    <a:pt x="1884" y="332"/>
                  </a:lnTo>
                  <a:lnTo>
                    <a:pt x="1867" y="314"/>
                  </a:lnTo>
                  <a:lnTo>
                    <a:pt x="1848" y="300"/>
                  </a:lnTo>
                  <a:lnTo>
                    <a:pt x="1827" y="290"/>
                  </a:lnTo>
                  <a:lnTo>
                    <a:pt x="1804" y="282"/>
                  </a:lnTo>
                  <a:lnTo>
                    <a:pt x="1780" y="279"/>
                  </a:lnTo>
                  <a:lnTo>
                    <a:pt x="1757" y="281"/>
                  </a:lnTo>
                  <a:lnTo>
                    <a:pt x="1733" y="286"/>
                  </a:lnTo>
                  <a:lnTo>
                    <a:pt x="1709" y="296"/>
                  </a:lnTo>
                  <a:lnTo>
                    <a:pt x="844" y="758"/>
                  </a:lnTo>
                  <a:lnTo>
                    <a:pt x="551" y="210"/>
                  </a:lnTo>
                  <a:lnTo>
                    <a:pt x="538" y="191"/>
                  </a:lnTo>
                  <a:lnTo>
                    <a:pt x="521" y="175"/>
                  </a:lnTo>
                  <a:lnTo>
                    <a:pt x="503" y="163"/>
                  </a:lnTo>
                  <a:lnTo>
                    <a:pt x="482" y="154"/>
                  </a:lnTo>
                  <a:lnTo>
                    <a:pt x="460" y="150"/>
                  </a:lnTo>
                  <a:lnTo>
                    <a:pt x="438" y="150"/>
                  </a:lnTo>
                  <a:close/>
                  <a:moveTo>
                    <a:pt x="458" y="0"/>
                  </a:moveTo>
                  <a:lnTo>
                    <a:pt x="492" y="3"/>
                  </a:lnTo>
                  <a:lnTo>
                    <a:pt x="526" y="10"/>
                  </a:lnTo>
                  <a:lnTo>
                    <a:pt x="558" y="23"/>
                  </a:lnTo>
                  <a:lnTo>
                    <a:pt x="588" y="39"/>
                  </a:lnTo>
                  <a:lnTo>
                    <a:pt x="616" y="58"/>
                  </a:lnTo>
                  <a:lnTo>
                    <a:pt x="642" y="82"/>
                  </a:lnTo>
                  <a:lnTo>
                    <a:pt x="664" y="109"/>
                  </a:lnTo>
                  <a:lnTo>
                    <a:pt x="683" y="139"/>
                  </a:lnTo>
                  <a:lnTo>
                    <a:pt x="905" y="556"/>
                  </a:lnTo>
                  <a:lnTo>
                    <a:pt x="1643" y="163"/>
                  </a:lnTo>
                  <a:lnTo>
                    <a:pt x="1678" y="147"/>
                  </a:lnTo>
                  <a:lnTo>
                    <a:pt x="1714" y="136"/>
                  </a:lnTo>
                  <a:lnTo>
                    <a:pt x="1751" y="130"/>
                  </a:lnTo>
                  <a:lnTo>
                    <a:pt x="1788" y="130"/>
                  </a:lnTo>
                  <a:lnTo>
                    <a:pt x="1824" y="133"/>
                  </a:lnTo>
                  <a:lnTo>
                    <a:pt x="1859" y="141"/>
                  </a:lnTo>
                  <a:lnTo>
                    <a:pt x="1894" y="154"/>
                  </a:lnTo>
                  <a:lnTo>
                    <a:pt x="1926" y="171"/>
                  </a:lnTo>
                  <a:lnTo>
                    <a:pt x="1957" y="193"/>
                  </a:lnTo>
                  <a:lnTo>
                    <a:pt x="1983" y="218"/>
                  </a:lnTo>
                  <a:lnTo>
                    <a:pt x="2008" y="247"/>
                  </a:lnTo>
                  <a:lnTo>
                    <a:pt x="2029" y="280"/>
                  </a:lnTo>
                  <a:lnTo>
                    <a:pt x="2793" y="1713"/>
                  </a:lnTo>
                  <a:lnTo>
                    <a:pt x="2801" y="1734"/>
                  </a:lnTo>
                  <a:lnTo>
                    <a:pt x="2805" y="1757"/>
                  </a:lnTo>
                  <a:lnTo>
                    <a:pt x="2805" y="1778"/>
                  </a:lnTo>
                  <a:lnTo>
                    <a:pt x="2801" y="1800"/>
                  </a:lnTo>
                  <a:lnTo>
                    <a:pt x="2793" y="1820"/>
                  </a:lnTo>
                  <a:lnTo>
                    <a:pt x="2781" y="1838"/>
                  </a:lnTo>
                  <a:lnTo>
                    <a:pt x="2765" y="1854"/>
                  </a:lnTo>
                  <a:lnTo>
                    <a:pt x="2746" y="1868"/>
                  </a:lnTo>
                  <a:lnTo>
                    <a:pt x="1489" y="2538"/>
                  </a:lnTo>
                  <a:lnTo>
                    <a:pt x="1467" y="2546"/>
                  </a:lnTo>
                  <a:lnTo>
                    <a:pt x="1445" y="2551"/>
                  </a:lnTo>
                  <a:lnTo>
                    <a:pt x="1423" y="2551"/>
                  </a:lnTo>
                  <a:lnTo>
                    <a:pt x="1402" y="2546"/>
                  </a:lnTo>
                  <a:lnTo>
                    <a:pt x="1381" y="2538"/>
                  </a:lnTo>
                  <a:lnTo>
                    <a:pt x="1363" y="2526"/>
                  </a:lnTo>
                  <a:lnTo>
                    <a:pt x="1348" y="2510"/>
                  </a:lnTo>
                  <a:lnTo>
                    <a:pt x="1335" y="2491"/>
                  </a:lnTo>
                  <a:lnTo>
                    <a:pt x="1003" y="1870"/>
                  </a:lnTo>
                  <a:lnTo>
                    <a:pt x="189" y="1622"/>
                  </a:lnTo>
                  <a:lnTo>
                    <a:pt x="152" y="1607"/>
                  </a:lnTo>
                  <a:lnTo>
                    <a:pt x="119" y="1589"/>
                  </a:lnTo>
                  <a:lnTo>
                    <a:pt x="89" y="1566"/>
                  </a:lnTo>
                  <a:lnTo>
                    <a:pt x="63" y="1539"/>
                  </a:lnTo>
                  <a:lnTo>
                    <a:pt x="41" y="1509"/>
                  </a:lnTo>
                  <a:lnTo>
                    <a:pt x="23" y="1476"/>
                  </a:lnTo>
                  <a:lnTo>
                    <a:pt x="11" y="1441"/>
                  </a:lnTo>
                  <a:lnTo>
                    <a:pt x="3" y="1404"/>
                  </a:lnTo>
                  <a:lnTo>
                    <a:pt x="0" y="1367"/>
                  </a:lnTo>
                  <a:lnTo>
                    <a:pt x="3" y="1329"/>
                  </a:lnTo>
                  <a:lnTo>
                    <a:pt x="12" y="1290"/>
                  </a:lnTo>
                  <a:lnTo>
                    <a:pt x="26" y="1253"/>
                  </a:lnTo>
                  <a:lnTo>
                    <a:pt x="45" y="1220"/>
                  </a:lnTo>
                  <a:lnTo>
                    <a:pt x="68" y="1189"/>
                  </a:lnTo>
                  <a:lnTo>
                    <a:pt x="95" y="1164"/>
                  </a:lnTo>
                  <a:lnTo>
                    <a:pt x="125" y="1142"/>
                  </a:lnTo>
                  <a:lnTo>
                    <a:pt x="158" y="1125"/>
                  </a:lnTo>
                  <a:lnTo>
                    <a:pt x="193" y="1112"/>
                  </a:lnTo>
                  <a:lnTo>
                    <a:pt x="229" y="1104"/>
                  </a:lnTo>
                  <a:lnTo>
                    <a:pt x="267" y="1101"/>
                  </a:lnTo>
                  <a:lnTo>
                    <a:pt x="306" y="1105"/>
                  </a:lnTo>
                  <a:lnTo>
                    <a:pt x="344" y="1113"/>
                  </a:lnTo>
                  <a:lnTo>
                    <a:pt x="649" y="1206"/>
                  </a:lnTo>
                  <a:lnTo>
                    <a:pt x="214" y="390"/>
                  </a:lnTo>
                  <a:lnTo>
                    <a:pt x="199" y="357"/>
                  </a:lnTo>
                  <a:lnTo>
                    <a:pt x="189" y="323"/>
                  </a:lnTo>
                  <a:lnTo>
                    <a:pt x="184" y="290"/>
                  </a:lnTo>
                  <a:lnTo>
                    <a:pt x="182" y="255"/>
                  </a:lnTo>
                  <a:lnTo>
                    <a:pt x="187" y="221"/>
                  </a:lnTo>
                  <a:lnTo>
                    <a:pt x="194" y="188"/>
                  </a:lnTo>
                  <a:lnTo>
                    <a:pt x="206" y="156"/>
                  </a:lnTo>
                  <a:lnTo>
                    <a:pt x="222" y="126"/>
                  </a:lnTo>
                  <a:lnTo>
                    <a:pt x="242" y="98"/>
                  </a:lnTo>
                  <a:lnTo>
                    <a:pt x="265" y="73"/>
                  </a:lnTo>
                  <a:lnTo>
                    <a:pt x="293" y="49"/>
                  </a:lnTo>
                  <a:lnTo>
                    <a:pt x="324" y="30"/>
                  </a:lnTo>
                  <a:lnTo>
                    <a:pt x="356" y="15"/>
                  </a:lnTo>
                  <a:lnTo>
                    <a:pt x="390" y="6"/>
                  </a:lnTo>
                  <a:lnTo>
                    <a:pt x="424" y="0"/>
                  </a:lnTo>
                  <a:lnTo>
                    <a:pt x="4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grpSp>
        <p:nvGrpSpPr>
          <p:cNvPr id="38" name="Group 28"/>
          <p:cNvGrpSpPr/>
          <p:nvPr/>
        </p:nvGrpSpPr>
        <p:grpSpPr>
          <a:xfrm>
            <a:off x="2635833" y="1596716"/>
            <a:ext cx="194426" cy="181649"/>
            <a:chOff x="3521075" y="5022850"/>
            <a:chExt cx="555625" cy="519113"/>
          </a:xfrm>
          <a:solidFill>
            <a:schemeClr val="tx1">
              <a:lumMod val="75000"/>
              <a:lumOff val="25000"/>
            </a:schemeClr>
          </a:solidFill>
        </p:grpSpPr>
        <p:sp>
          <p:nvSpPr>
            <p:cNvPr id="39"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40"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sp>
        <p:nvSpPr>
          <p:cNvPr id="41" name="TextBox 40"/>
          <p:cNvSpPr txBox="1"/>
          <p:nvPr/>
        </p:nvSpPr>
        <p:spPr>
          <a:xfrm>
            <a:off x="7334534" y="3399979"/>
            <a:ext cx="1535146" cy="400110"/>
          </a:xfrm>
          <a:prstGeom prst="rect">
            <a:avLst/>
          </a:prstGeom>
          <a:noFill/>
        </p:spPr>
        <p:txBody>
          <a:bodyPr wrap="square" rtlCol="0">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Mounting </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System</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Matching</a:t>
            </a:r>
          </a:p>
        </p:txBody>
      </p:sp>
      <p:sp>
        <p:nvSpPr>
          <p:cNvPr id="42" name="矩形 41"/>
          <p:cNvSpPr/>
          <p:nvPr/>
        </p:nvSpPr>
        <p:spPr>
          <a:xfrm>
            <a:off x="2364847" y="2065940"/>
            <a:ext cx="1294589" cy="400110"/>
          </a:xfrm>
          <a:prstGeom prst="rect">
            <a:avLst/>
          </a:prstGeom>
        </p:spPr>
        <p:txBody>
          <a:bodyPr wrap="square">
            <a:spAutoFit/>
          </a:bodyPr>
          <a:lstStyle/>
          <a:p>
            <a:pPr>
              <a:buClr>
                <a:schemeClr val="tx1">
                  <a:lumMod val="85000"/>
                  <a:lumOff val="15000"/>
                </a:schemeClr>
              </a:buClr>
              <a:buSzPct val="105000"/>
            </a:pP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L</a:t>
            </a:r>
            <a:r>
              <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owest </a:t>
            </a:r>
            <a:r>
              <a:rPr lang="en-US" altLang="zh-CN"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Degradation</a:t>
            </a:r>
            <a:endParaRPr lang="zh-CN" altLang="en-US" sz="1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nvSpPr>
        <p:spPr>
          <a:xfrm>
            <a:off x="762944" y="2065940"/>
            <a:ext cx="1279517" cy="246221"/>
          </a:xfrm>
          <a:prstGeom prst="rect">
            <a:avLst/>
          </a:prstGeom>
        </p:spPr>
        <p:txBody>
          <a:bodyPr wrap="none">
            <a:spAutoFit/>
          </a:bodyPr>
          <a:lstStyle/>
          <a:p>
            <a:pPr lvl="0">
              <a:lnSpc>
                <a:spcPct val="100000"/>
              </a:lnSpc>
              <a:spcBef>
                <a:spcPct val="0"/>
              </a:spcBef>
              <a:spcAft>
                <a:spcPct val="35000"/>
              </a:spcAft>
            </a:pPr>
            <a:r>
              <a:rPr lang="en-US" altLang="zh-CN" sz="1000" dirty="0">
                <a:solidFill>
                  <a:sysClr val="window" lastClr="FFFFFF"/>
                </a:solidFill>
                <a:latin typeface="微软雅黑" panose="020B0503020204020204" pitchFamily="34" charset="-122"/>
                <a:ea typeface="微软雅黑" panose="020B0503020204020204" pitchFamily="34" charset="-122"/>
              </a:rPr>
              <a:t>No PID, LID effect</a:t>
            </a:r>
          </a:p>
        </p:txBody>
      </p:sp>
      <p:sp>
        <p:nvSpPr>
          <p:cNvPr id="44" name="矩形 43"/>
          <p:cNvSpPr/>
          <p:nvPr/>
        </p:nvSpPr>
        <p:spPr>
          <a:xfrm>
            <a:off x="7323105" y="2065940"/>
            <a:ext cx="1546575" cy="400110"/>
          </a:xfrm>
          <a:prstGeom prst="rect">
            <a:avLst/>
          </a:prstGeom>
        </p:spPr>
        <p:txBody>
          <a:bodyPr wrap="square">
            <a:spAutoFit/>
          </a:bodyPr>
          <a:lstStyle/>
          <a:p>
            <a:pPr lvl="0">
              <a:lnSpc>
                <a:spcPct val="100000"/>
              </a:lnSpc>
              <a:spcBef>
                <a:spcPct val="0"/>
              </a:spcBef>
              <a:spcAft>
                <a:spcPct val="35000"/>
              </a:spcAft>
            </a:pPr>
            <a:r>
              <a:rPr lang="zh-CN" altLang="en-US" sz="1000" dirty="0">
                <a:solidFill>
                  <a:sysClr val="window" lastClr="FFFFFF"/>
                </a:solidFill>
                <a:latin typeface="微软雅黑" panose="020B0503020204020204" pitchFamily="34" charset="-122"/>
                <a:ea typeface="微软雅黑" panose="020B0503020204020204" pitchFamily="34" charset="-122"/>
              </a:rPr>
              <a:t>Low temperature coefficient</a:t>
            </a:r>
          </a:p>
        </p:txBody>
      </p:sp>
      <p:sp>
        <p:nvSpPr>
          <p:cNvPr id="45" name="矩形 44"/>
          <p:cNvSpPr/>
          <p:nvPr/>
        </p:nvSpPr>
        <p:spPr>
          <a:xfrm>
            <a:off x="4848335" y="2063050"/>
            <a:ext cx="1135247" cy="246221"/>
          </a:xfrm>
          <a:prstGeom prst="rect">
            <a:avLst/>
          </a:prstGeom>
        </p:spPr>
        <p:txBody>
          <a:bodyPr wrap="non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High Bifaciality </a:t>
            </a:r>
          </a:p>
        </p:txBody>
      </p:sp>
      <p:sp>
        <p:nvSpPr>
          <p:cNvPr id="46" name="矩形 45"/>
          <p:cNvSpPr/>
          <p:nvPr/>
        </p:nvSpPr>
        <p:spPr>
          <a:xfrm>
            <a:off x="6111345" y="2065940"/>
            <a:ext cx="1108889" cy="553998"/>
          </a:xfrm>
          <a:prstGeom prst="rect">
            <a:avLst/>
          </a:prstGeom>
        </p:spPr>
        <p:txBody>
          <a:bodyPr wrap="square">
            <a:spAutoFit/>
          </a:bodyPr>
          <a:lstStyle/>
          <a:p>
            <a:pPr>
              <a:buClr>
                <a:prstClr val="black">
                  <a:lumMod val="85000"/>
                  <a:lumOff val="15000"/>
                </a:prstClr>
              </a:buClr>
              <a:buSzPct val="105000"/>
            </a:pPr>
            <a:r>
              <a:rPr lang="en-US" altLang="zh-CN" sz="1000" dirty="0">
                <a:solidFill>
                  <a:prstClr val="white"/>
                </a:solidFill>
                <a:latin typeface="微软雅黑" panose="020B0503020204020204" pitchFamily="34" charset="-122"/>
                <a:ea typeface="微软雅黑" panose="020B0503020204020204" pitchFamily="34" charset="-122"/>
              </a:rPr>
              <a:t>Excellent</a:t>
            </a:r>
            <a:r>
              <a:rPr lang="zh-CN" altLang="en-US" sz="1000" dirty="0">
                <a:solidFill>
                  <a:prstClr val="white"/>
                </a:solidFill>
                <a:latin typeface="微软雅黑" panose="020B0503020204020204" pitchFamily="34" charset="-122"/>
                <a:ea typeface="微软雅黑" panose="020B0503020204020204" pitchFamily="34" charset="-122"/>
              </a:rPr>
              <a:t> </a:t>
            </a:r>
            <a:r>
              <a:rPr lang="en-US" altLang="zh-CN" sz="1000" dirty="0">
                <a:solidFill>
                  <a:prstClr val="white"/>
                </a:solidFill>
                <a:latin typeface="微软雅黑" panose="020B0503020204020204" pitchFamily="34" charset="-122"/>
                <a:ea typeface="微软雅黑" panose="020B0503020204020204" pitchFamily="34" charset="-122"/>
              </a:rPr>
              <a:t>Low Irradiance </a:t>
            </a:r>
            <a:r>
              <a:rPr lang="zh-CN" altLang="en-US" sz="1000" dirty="0">
                <a:solidFill>
                  <a:prstClr val="white"/>
                </a:solidFill>
                <a:latin typeface="微软雅黑" panose="020B0503020204020204" pitchFamily="34" charset="-122"/>
                <a:ea typeface="微软雅黑" panose="020B0503020204020204" pitchFamily="34" charset="-122"/>
              </a:rPr>
              <a:t>Response</a:t>
            </a:r>
          </a:p>
        </p:txBody>
      </p:sp>
      <p:sp>
        <p:nvSpPr>
          <p:cNvPr id="47" name="矩形 46"/>
          <p:cNvSpPr/>
          <p:nvPr/>
        </p:nvSpPr>
        <p:spPr>
          <a:xfrm>
            <a:off x="3691824" y="2065940"/>
            <a:ext cx="1042211" cy="553998"/>
          </a:xfrm>
          <a:prstGeom prst="rect">
            <a:avLst/>
          </a:prstGeom>
        </p:spPr>
        <p:txBody>
          <a:bodyPr wrap="squar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Higher Energy Production</a:t>
            </a:r>
          </a:p>
        </p:txBody>
      </p:sp>
      <p:sp>
        <p:nvSpPr>
          <p:cNvPr id="48" name="矩形 47"/>
          <p:cNvSpPr/>
          <p:nvPr/>
        </p:nvSpPr>
        <p:spPr>
          <a:xfrm>
            <a:off x="2134765" y="3399979"/>
            <a:ext cx="1229824" cy="246221"/>
          </a:xfrm>
          <a:prstGeom prst="rect">
            <a:avLst/>
          </a:prstGeom>
        </p:spPr>
        <p:txBody>
          <a:bodyPr wrap="non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Higher Reliability</a:t>
            </a:r>
          </a:p>
        </p:txBody>
      </p:sp>
      <p:sp>
        <p:nvSpPr>
          <p:cNvPr id="49" name="矩形 48"/>
          <p:cNvSpPr/>
          <p:nvPr/>
        </p:nvSpPr>
        <p:spPr>
          <a:xfrm>
            <a:off x="3533706" y="3399979"/>
            <a:ext cx="1207093" cy="553998"/>
          </a:xfrm>
          <a:prstGeom prst="rect">
            <a:avLst/>
          </a:prstGeom>
        </p:spPr>
        <p:txBody>
          <a:bodyPr wrap="squar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Non-</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D</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estructive Cutting Technology</a:t>
            </a:r>
          </a:p>
        </p:txBody>
      </p:sp>
      <p:sp>
        <p:nvSpPr>
          <p:cNvPr id="50" name="矩形 49"/>
          <p:cNvSpPr/>
          <p:nvPr/>
        </p:nvSpPr>
        <p:spPr>
          <a:xfrm>
            <a:off x="4900819" y="3399979"/>
            <a:ext cx="1086263" cy="553998"/>
          </a:xfrm>
          <a:prstGeom prst="rect">
            <a:avLst/>
          </a:prstGeom>
        </p:spPr>
        <p:txBody>
          <a:bodyPr wrap="squar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Low-</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emperature Welding</a:t>
            </a:r>
          </a:p>
        </p:txBody>
      </p:sp>
      <p:sp>
        <p:nvSpPr>
          <p:cNvPr id="51" name="矩形 50"/>
          <p:cNvSpPr/>
          <p:nvPr/>
        </p:nvSpPr>
        <p:spPr>
          <a:xfrm>
            <a:off x="762053" y="3399979"/>
            <a:ext cx="1248975" cy="553998"/>
          </a:xfrm>
          <a:prstGeom prst="rect">
            <a:avLst/>
          </a:prstGeom>
        </p:spPr>
        <p:txBody>
          <a:bodyPr wrap="square">
            <a:spAutoFit/>
          </a:bodyPr>
          <a:lstStyle/>
          <a:p>
            <a:pPr>
              <a:buClr>
                <a:schemeClr val="tx1">
                  <a:lumMod val="85000"/>
                  <a:lumOff val="15000"/>
                </a:schemeClr>
              </a:buClr>
              <a:buSzPct val="105000"/>
            </a:pP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Technical Characteristics of Shingled Module</a:t>
            </a:r>
          </a:p>
        </p:txBody>
      </p:sp>
      <p:sp>
        <p:nvSpPr>
          <p:cNvPr id="52" name="矩形 51"/>
          <p:cNvSpPr/>
          <p:nvPr/>
        </p:nvSpPr>
        <p:spPr>
          <a:xfrm>
            <a:off x="6089952" y="3399979"/>
            <a:ext cx="1172321" cy="400110"/>
          </a:xfrm>
          <a:prstGeom prst="rect">
            <a:avLst/>
          </a:prstGeom>
        </p:spPr>
        <p:txBody>
          <a:bodyPr wrap="square">
            <a:spAutoFit/>
          </a:bodyPr>
          <a:lstStyle/>
          <a:p>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Framed D</a:t>
            </a:r>
            <a:r>
              <a:rPr lang="en-US" altLang="zh-CN" sz="10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ouble</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G</a:t>
            </a:r>
            <a:r>
              <a:rPr lang="zh-CN" altLang="en-US" sz="1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lass Design</a:t>
            </a:r>
          </a:p>
        </p:txBody>
      </p:sp>
      <p:sp>
        <p:nvSpPr>
          <p:cNvPr id="53" name="Oval 8"/>
          <p:cNvSpPr>
            <a:spLocks noChangeArrowheads="1"/>
          </p:cNvSpPr>
          <p:nvPr/>
        </p:nvSpPr>
        <p:spPr bwMode="auto">
          <a:xfrm>
            <a:off x="3810671"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54" name="Oval 8"/>
          <p:cNvSpPr>
            <a:spLocks noChangeArrowheads="1"/>
          </p:cNvSpPr>
          <p:nvPr/>
        </p:nvSpPr>
        <p:spPr bwMode="auto">
          <a:xfrm>
            <a:off x="1179283"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55" name="Oval 8"/>
          <p:cNvSpPr>
            <a:spLocks noChangeArrowheads="1"/>
          </p:cNvSpPr>
          <p:nvPr/>
        </p:nvSpPr>
        <p:spPr bwMode="auto">
          <a:xfrm>
            <a:off x="7653420" y="1479140"/>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56" name="Oval 8"/>
          <p:cNvSpPr>
            <a:spLocks noChangeArrowheads="1"/>
          </p:cNvSpPr>
          <p:nvPr/>
        </p:nvSpPr>
        <p:spPr bwMode="auto">
          <a:xfrm>
            <a:off x="2566420"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57" name="Oval 8"/>
          <p:cNvSpPr>
            <a:spLocks noChangeArrowheads="1"/>
          </p:cNvSpPr>
          <p:nvPr/>
        </p:nvSpPr>
        <p:spPr bwMode="auto">
          <a:xfrm>
            <a:off x="3882595"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sp>
        <p:nvSpPr>
          <p:cNvPr id="58" name="Oval 8"/>
          <p:cNvSpPr>
            <a:spLocks noChangeArrowheads="1"/>
          </p:cNvSpPr>
          <p:nvPr/>
        </p:nvSpPr>
        <p:spPr bwMode="auto">
          <a:xfrm>
            <a:off x="5138022"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grpSp>
        <p:nvGrpSpPr>
          <p:cNvPr id="59" name="Group 28"/>
          <p:cNvGrpSpPr/>
          <p:nvPr/>
        </p:nvGrpSpPr>
        <p:grpSpPr>
          <a:xfrm>
            <a:off x="7769883" y="1596716"/>
            <a:ext cx="194426" cy="181649"/>
            <a:chOff x="3521075" y="5022850"/>
            <a:chExt cx="555625" cy="519113"/>
          </a:xfrm>
          <a:solidFill>
            <a:schemeClr val="tx1">
              <a:lumMod val="75000"/>
              <a:lumOff val="25000"/>
            </a:schemeClr>
          </a:solidFill>
        </p:grpSpPr>
        <p:sp>
          <p:nvSpPr>
            <p:cNvPr id="60"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61"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sp>
        <p:nvSpPr>
          <p:cNvPr id="62" name="Oval 8"/>
          <p:cNvSpPr>
            <a:spLocks noChangeArrowheads="1"/>
          </p:cNvSpPr>
          <p:nvPr/>
        </p:nvSpPr>
        <p:spPr bwMode="auto">
          <a:xfrm>
            <a:off x="7653704" y="2808057"/>
            <a:ext cx="417537" cy="416801"/>
          </a:xfrm>
          <a:prstGeom prst="ellipse">
            <a:avLst/>
          </a:prstGeom>
          <a:solidFill>
            <a:sysClr val="window" lastClr="FFFFFF">
              <a:lumMod val="95000"/>
            </a:sysClr>
          </a:solidFill>
          <a:ln w="12700">
            <a:solidFill>
              <a:sysClr val="window" lastClr="FFFFFF">
                <a:lumMod val="85000"/>
              </a:sysClr>
            </a:solid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sz="1100" kern="0">
              <a:solidFill>
                <a:prstClr val="black"/>
              </a:solidFill>
              <a:latin typeface="等线" panose="020F0502020204030204"/>
            </a:endParaRPr>
          </a:p>
        </p:txBody>
      </p:sp>
      <p:grpSp>
        <p:nvGrpSpPr>
          <p:cNvPr id="63" name="Group 79"/>
          <p:cNvGrpSpPr/>
          <p:nvPr/>
        </p:nvGrpSpPr>
        <p:grpSpPr>
          <a:xfrm>
            <a:off x="6457921" y="1571751"/>
            <a:ext cx="250633" cy="231579"/>
            <a:chOff x="2554288" y="1943100"/>
            <a:chExt cx="542925" cy="501650"/>
          </a:xfrm>
          <a:solidFill>
            <a:schemeClr val="tx1">
              <a:lumMod val="75000"/>
              <a:lumOff val="25000"/>
            </a:schemeClr>
          </a:solidFill>
        </p:grpSpPr>
        <p:sp>
          <p:nvSpPr>
            <p:cNvPr id="64" name="Freeform 58"/>
            <p:cNvSpPr>
              <a:spLocks/>
            </p:cNvSpPr>
            <p:nvPr/>
          </p:nvSpPr>
          <p:spPr bwMode="auto">
            <a:xfrm>
              <a:off x="2554288" y="1943100"/>
              <a:ext cx="542925" cy="403225"/>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p:cNvSpPr>
            <p:nvPr/>
          </p:nvSpPr>
          <p:spPr bwMode="auto">
            <a:xfrm>
              <a:off x="2730500" y="2130425"/>
              <a:ext cx="190500" cy="314325"/>
            </a:xfrm>
            <a:custGeom>
              <a:avLst/>
              <a:gdLst>
                <a:gd name="T0" fmla="*/ 597 w 1194"/>
                <a:gd name="T1" fmla="*/ 0 h 1985"/>
                <a:gd name="T2" fmla="*/ 616 w 1194"/>
                <a:gd name="T3" fmla="*/ 1 h 1985"/>
                <a:gd name="T4" fmla="*/ 633 w 1194"/>
                <a:gd name="T5" fmla="*/ 7 h 1985"/>
                <a:gd name="T6" fmla="*/ 650 w 1194"/>
                <a:gd name="T7" fmla="*/ 16 h 1985"/>
                <a:gd name="T8" fmla="*/ 664 w 1194"/>
                <a:gd name="T9" fmla="*/ 28 h 1985"/>
                <a:gd name="T10" fmla="*/ 1167 w 1194"/>
                <a:gd name="T11" fmla="*/ 530 h 1985"/>
                <a:gd name="T12" fmla="*/ 1181 w 1194"/>
                <a:gd name="T13" fmla="*/ 547 h 1985"/>
                <a:gd name="T14" fmla="*/ 1190 w 1194"/>
                <a:gd name="T15" fmla="*/ 567 h 1985"/>
                <a:gd name="T16" fmla="*/ 1194 w 1194"/>
                <a:gd name="T17" fmla="*/ 587 h 1985"/>
                <a:gd name="T18" fmla="*/ 1194 w 1194"/>
                <a:gd name="T19" fmla="*/ 607 h 1985"/>
                <a:gd name="T20" fmla="*/ 1190 w 1194"/>
                <a:gd name="T21" fmla="*/ 628 h 1985"/>
                <a:gd name="T22" fmla="*/ 1181 w 1194"/>
                <a:gd name="T23" fmla="*/ 647 h 1985"/>
                <a:gd name="T24" fmla="*/ 1167 w 1194"/>
                <a:gd name="T25" fmla="*/ 664 h 1985"/>
                <a:gd name="T26" fmla="*/ 1150 w 1194"/>
                <a:gd name="T27" fmla="*/ 678 h 1985"/>
                <a:gd name="T28" fmla="*/ 1131 w 1194"/>
                <a:gd name="T29" fmla="*/ 687 h 1985"/>
                <a:gd name="T30" fmla="*/ 1110 w 1194"/>
                <a:gd name="T31" fmla="*/ 691 h 1985"/>
                <a:gd name="T32" fmla="*/ 1090 w 1194"/>
                <a:gd name="T33" fmla="*/ 691 h 1985"/>
                <a:gd name="T34" fmla="*/ 1070 w 1194"/>
                <a:gd name="T35" fmla="*/ 687 h 1985"/>
                <a:gd name="T36" fmla="*/ 1050 w 1194"/>
                <a:gd name="T37" fmla="*/ 678 h 1985"/>
                <a:gd name="T38" fmla="*/ 1033 w 1194"/>
                <a:gd name="T39" fmla="*/ 664 h 1985"/>
                <a:gd name="T40" fmla="*/ 692 w 1194"/>
                <a:gd name="T41" fmla="*/ 324 h 1985"/>
                <a:gd name="T42" fmla="*/ 692 w 1194"/>
                <a:gd name="T43" fmla="*/ 1889 h 1985"/>
                <a:gd name="T44" fmla="*/ 689 w 1194"/>
                <a:gd name="T45" fmla="*/ 1912 h 1985"/>
                <a:gd name="T46" fmla="*/ 682 w 1194"/>
                <a:gd name="T47" fmla="*/ 1932 h 1985"/>
                <a:gd name="T48" fmla="*/ 672 w 1194"/>
                <a:gd name="T49" fmla="*/ 1949 h 1985"/>
                <a:gd name="T50" fmla="*/ 657 w 1194"/>
                <a:gd name="T51" fmla="*/ 1964 h 1985"/>
                <a:gd name="T52" fmla="*/ 639 w 1194"/>
                <a:gd name="T53" fmla="*/ 1975 h 1985"/>
                <a:gd name="T54" fmla="*/ 619 w 1194"/>
                <a:gd name="T55" fmla="*/ 1982 h 1985"/>
                <a:gd name="T56" fmla="*/ 597 w 1194"/>
                <a:gd name="T57" fmla="*/ 1985 h 1985"/>
                <a:gd name="T58" fmla="*/ 575 w 1194"/>
                <a:gd name="T59" fmla="*/ 1982 h 1985"/>
                <a:gd name="T60" fmla="*/ 555 w 1194"/>
                <a:gd name="T61" fmla="*/ 1975 h 1985"/>
                <a:gd name="T62" fmla="*/ 538 w 1194"/>
                <a:gd name="T63" fmla="*/ 1964 h 1985"/>
                <a:gd name="T64" fmla="*/ 523 w 1194"/>
                <a:gd name="T65" fmla="*/ 1949 h 1985"/>
                <a:gd name="T66" fmla="*/ 512 w 1194"/>
                <a:gd name="T67" fmla="*/ 1932 h 1985"/>
                <a:gd name="T68" fmla="*/ 504 w 1194"/>
                <a:gd name="T69" fmla="*/ 1912 h 1985"/>
                <a:gd name="T70" fmla="*/ 502 w 1194"/>
                <a:gd name="T71" fmla="*/ 1889 h 1985"/>
                <a:gd name="T72" fmla="*/ 502 w 1194"/>
                <a:gd name="T73" fmla="*/ 324 h 1985"/>
                <a:gd name="T74" fmla="*/ 161 w 1194"/>
                <a:gd name="T75" fmla="*/ 664 h 1985"/>
                <a:gd name="T76" fmla="*/ 146 w 1194"/>
                <a:gd name="T77" fmla="*/ 677 h 1985"/>
                <a:gd name="T78" fmla="*/ 129 w 1194"/>
                <a:gd name="T79" fmla="*/ 685 h 1985"/>
                <a:gd name="T80" fmla="*/ 112 w 1194"/>
                <a:gd name="T81" fmla="*/ 690 h 1985"/>
                <a:gd name="T82" fmla="*/ 94 w 1194"/>
                <a:gd name="T83" fmla="*/ 692 h 1985"/>
                <a:gd name="T84" fmla="*/ 76 w 1194"/>
                <a:gd name="T85" fmla="*/ 690 h 1985"/>
                <a:gd name="T86" fmla="*/ 58 w 1194"/>
                <a:gd name="T87" fmla="*/ 685 h 1985"/>
                <a:gd name="T88" fmla="*/ 42 w 1194"/>
                <a:gd name="T89" fmla="*/ 677 h 1985"/>
                <a:gd name="T90" fmla="*/ 27 w 1194"/>
                <a:gd name="T91" fmla="*/ 664 h 1985"/>
                <a:gd name="T92" fmla="*/ 14 w 1194"/>
                <a:gd name="T93" fmla="*/ 647 h 1985"/>
                <a:gd name="T94" fmla="*/ 4 w 1194"/>
                <a:gd name="T95" fmla="*/ 628 h 1985"/>
                <a:gd name="T96" fmla="*/ 0 w 1194"/>
                <a:gd name="T97" fmla="*/ 607 h 1985"/>
                <a:gd name="T98" fmla="*/ 0 w 1194"/>
                <a:gd name="T99" fmla="*/ 587 h 1985"/>
                <a:gd name="T100" fmla="*/ 4 w 1194"/>
                <a:gd name="T101" fmla="*/ 567 h 1985"/>
                <a:gd name="T102" fmla="*/ 14 w 1194"/>
                <a:gd name="T103" fmla="*/ 547 h 1985"/>
                <a:gd name="T104" fmla="*/ 27 w 1194"/>
                <a:gd name="T105" fmla="*/ 530 h 1985"/>
                <a:gd name="T106" fmla="*/ 530 w 1194"/>
                <a:gd name="T107" fmla="*/ 28 h 1985"/>
                <a:gd name="T108" fmla="*/ 545 w 1194"/>
                <a:gd name="T109" fmla="*/ 16 h 1985"/>
                <a:gd name="T110" fmla="*/ 562 w 1194"/>
                <a:gd name="T111" fmla="*/ 6 h 1985"/>
                <a:gd name="T112" fmla="*/ 579 w 1194"/>
                <a:gd name="T113" fmla="*/ 1 h 1985"/>
                <a:gd name="T114" fmla="*/ 597 w 1194"/>
                <a:gd name="T115" fmla="*/ 0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4" h="1985">
                  <a:moveTo>
                    <a:pt x="597" y="0"/>
                  </a:moveTo>
                  <a:lnTo>
                    <a:pt x="616" y="1"/>
                  </a:lnTo>
                  <a:lnTo>
                    <a:pt x="633" y="7"/>
                  </a:lnTo>
                  <a:lnTo>
                    <a:pt x="650" y="16"/>
                  </a:lnTo>
                  <a:lnTo>
                    <a:pt x="664" y="28"/>
                  </a:lnTo>
                  <a:lnTo>
                    <a:pt x="1167" y="530"/>
                  </a:lnTo>
                  <a:lnTo>
                    <a:pt x="1181" y="547"/>
                  </a:lnTo>
                  <a:lnTo>
                    <a:pt x="1190" y="567"/>
                  </a:lnTo>
                  <a:lnTo>
                    <a:pt x="1194" y="587"/>
                  </a:lnTo>
                  <a:lnTo>
                    <a:pt x="1194" y="607"/>
                  </a:lnTo>
                  <a:lnTo>
                    <a:pt x="1190" y="628"/>
                  </a:lnTo>
                  <a:lnTo>
                    <a:pt x="1181" y="647"/>
                  </a:lnTo>
                  <a:lnTo>
                    <a:pt x="1167" y="664"/>
                  </a:lnTo>
                  <a:lnTo>
                    <a:pt x="1150" y="678"/>
                  </a:lnTo>
                  <a:lnTo>
                    <a:pt x="1131" y="687"/>
                  </a:lnTo>
                  <a:lnTo>
                    <a:pt x="1110" y="691"/>
                  </a:lnTo>
                  <a:lnTo>
                    <a:pt x="1090" y="691"/>
                  </a:lnTo>
                  <a:lnTo>
                    <a:pt x="1070" y="687"/>
                  </a:lnTo>
                  <a:lnTo>
                    <a:pt x="1050" y="678"/>
                  </a:lnTo>
                  <a:lnTo>
                    <a:pt x="1033" y="664"/>
                  </a:lnTo>
                  <a:lnTo>
                    <a:pt x="692" y="324"/>
                  </a:lnTo>
                  <a:lnTo>
                    <a:pt x="692" y="1889"/>
                  </a:lnTo>
                  <a:lnTo>
                    <a:pt x="689" y="1912"/>
                  </a:lnTo>
                  <a:lnTo>
                    <a:pt x="682" y="1932"/>
                  </a:lnTo>
                  <a:lnTo>
                    <a:pt x="672" y="1949"/>
                  </a:lnTo>
                  <a:lnTo>
                    <a:pt x="657" y="1964"/>
                  </a:lnTo>
                  <a:lnTo>
                    <a:pt x="639" y="1975"/>
                  </a:lnTo>
                  <a:lnTo>
                    <a:pt x="619" y="1982"/>
                  </a:lnTo>
                  <a:lnTo>
                    <a:pt x="597" y="1985"/>
                  </a:lnTo>
                  <a:lnTo>
                    <a:pt x="575" y="1982"/>
                  </a:lnTo>
                  <a:lnTo>
                    <a:pt x="555" y="1975"/>
                  </a:lnTo>
                  <a:lnTo>
                    <a:pt x="538" y="1964"/>
                  </a:lnTo>
                  <a:lnTo>
                    <a:pt x="523" y="1949"/>
                  </a:lnTo>
                  <a:lnTo>
                    <a:pt x="512" y="1932"/>
                  </a:lnTo>
                  <a:lnTo>
                    <a:pt x="504" y="1912"/>
                  </a:lnTo>
                  <a:lnTo>
                    <a:pt x="502" y="1889"/>
                  </a:lnTo>
                  <a:lnTo>
                    <a:pt x="502" y="324"/>
                  </a:lnTo>
                  <a:lnTo>
                    <a:pt x="161" y="664"/>
                  </a:lnTo>
                  <a:lnTo>
                    <a:pt x="146" y="677"/>
                  </a:lnTo>
                  <a:lnTo>
                    <a:pt x="129" y="685"/>
                  </a:lnTo>
                  <a:lnTo>
                    <a:pt x="112" y="690"/>
                  </a:lnTo>
                  <a:lnTo>
                    <a:pt x="94" y="692"/>
                  </a:lnTo>
                  <a:lnTo>
                    <a:pt x="76" y="690"/>
                  </a:lnTo>
                  <a:lnTo>
                    <a:pt x="58" y="685"/>
                  </a:lnTo>
                  <a:lnTo>
                    <a:pt x="42" y="677"/>
                  </a:lnTo>
                  <a:lnTo>
                    <a:pt x="27" y="664"/>
                  </a:lnTo>
                  <a:lnTo>
                    <a:pt x="14" y="647"/>
                  </a:lnTo>
                  <a:lnTo>
                    <a:pt x="4" y="628"/>
                  </a:lnTo>
                  <a:lnTo>
                    <a:pt x="0" y="607"/>
                  </a:lnTo>
                  <a:lnTo>
                    <a:pt x="0" y="587"/>
                  </a:lnTo>
                  <a:lnTo>
                    <a:pt x="4" y="567"/>
                  </a:lnTo>
                  <a:lnTo>
                    <a:pt x="14" y="547"/>
                  </a:lnTo>
                  <a:lnTo>
                    <a:pt x="27" y="530"/>
                  </a:lnTo>
                  <a:lnTo>
                    <a:pt x="530" y="28"/>
                  </a:lnTo>
                  <a:lnTo>
                    <a:pt x="545" y="16"/>
                  </a:lnTo>
                  <a:lnTo>
                    <a:pt x="562" y="6"/>
                  </a:lnTo>
                  <a:lnTo>
                    <a:pt x="579" y="1"/>
                  </a:lnTo>
                  <a:lnTo>
                    <a:pt x="5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36"/>
          <p:cNvGrpSpPr/>
          <p:nvPr/>
        </p:nvGrpSpPr>
        <p:grpSpPr>
          <a:xfrm>
            <a:off x="1310439" y="2893533"/>
            <a:ext cx="168955" cy="245849"/>
            <a:chOff x="4075113" y="1909763"/>
            <a:chExt cx="247650" cy="360363"/>
          </a:xfrm>
          <a:solidFill>
            <a:schemeClr val="bg1">
              <a:lumMod val="50000"/>
            </a:schemeClr>
          </a:solidFill>
        </p:grpSpPr>
        <p:sp>
          <p:nvSpPr>
            <p:cNvPr id="67"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29"/>
          <p:cNvGrpSpPr/>
          <p:nvPr/>
        </p:nvGrpSpPr>
        <p:grpSpPr>
          <a:xfrm>
            <a:off x="2678703" y="2899144"/>
            <a:ext cx="175712" cy="234626"/>
            <a:chOff x="754063" y="1211263"/>
            <a:chExt cx="269875" cy="360363"/>
          </a:xfrm>
          <a:solidFill>
            <a:schemeClr val="bg1">
              <a:lumMod val="50000"/>
            </a:schemeClr>
          </a:solidFill>
        </p:grpSpPr>
        <p:sp>
          <p:nvSpPr>
            <p:cNvPr id="70"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 name="Group 40"/>
          <p:cNvGrpSpPr/>
          <p:nvPr/>
        </p:nvGrpSpPr>
        <p:grpSpPr>
          <a:xfrm>
            <a:off x="1270384" y="1579318"/>
            <a:ext cx="216445" cy="216445"/>
            <a:chOff x="8780463" y="1906588"/>
            <a:chExt cx="360363" cy="360363"/>
          </a:xfrm>
          <a:solidFill>
            <a:schemeClr val="bg1">
              <a:lumMod val="50000"/>
            </a:schemeClr>
          </a:solidFill>
        </p:grpSpPr>
        <p:sp>
          <p:nvSpPr>
            <p:cNvPr id="73"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78"/>
          <p:cNvGrpSpPr/>
          <p:nvPr/>
        </p:nvGrpSpPr>
        <p:grpSpPr>
          <a:xfrm>
            <a:off x="5252957" y="2922898"/>
            <a:ext cx="187118" cy="187119"/>
            <a:chOff x="9085263" y="2676525"/>
            <a:chExt cx="579437" cy="579438"/>
          </a:xfrm>
          <a:solidFill>
            <a:schemeClr val="tx1">
              <a:lumMod val="75000"/>
              <a:lumOff val="25000"/>
            </a:schemeClr>
          </a:solidFill>
        </p:grpSpPr>
        <p:sp>
          <p:nvSpPr>
            <p:cNvPr id="80"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81"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sp>
          <p:nvSpPr>
            <p:cNvPr id="82" name="Freeform 100"/>
            <p:cNvSpPr>
              <a:spLocks/>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sp>
        <p:nvSpPr>
          <p:cNvPr id="83" name="Freeform 269"/>
          <p:cNvSpPr>
            <a:spLocks noEditPoints="1"/>
          </p:cNvSpPr>
          <p:nvPr/>
        </p:nvSpPr>
        <p:spPr bwMode="auto">
          <a:xfrm>
            <a:off x="3995911" y="2924246"/>
            <a:ext cx="184423" cy="184423"/>
          </a:xfrm>
          <a:custGeom>
            <a:avLst/>
            <a:gdLst>
              <a:gd name="T0" fmla="*/ 2588 w 3368"/>
              <a:gd name="T1" fmla="*/ 2628 h 3370"/>
              <a:gd name="T2" fmla="*/ 2508 w 3368"/>
              <a:gd name="T3" fmla="*/ 2956 h 3370"/>
              <a:gd name="T4" fmla="*/ 2728 w 3368"/>
              <a:gd name="T5" fmla="*/ 3202 h 3370"/>
              <a:gd name="T6" fmla="*/ 3068 w 3368"/>
              <a:gd name="T7" fmla="*/ 3163 h 3370"/>
              <a:gd name="T8" fmla="*/ 3222 w 3368"/>
              <a:gd name="T9" fmla="*/ 2868 h 3370"/>
              <a:gd name="T10" fmla="*/ 3065 w 3368"/>
              <a:gd name="T11" fmla="*/ 2573 h 3370"/>
              <a:gd name="T12" fmla="*/ 417 w 3368"/>
              <a:gd name="T13" fmla="*/ 2520 h 3370"/>
              <a:gd name="T14" fmla="*/ 169 w 3368"/>
              <a:gd name="T15" fmla="*/ 2737 h 3370"/>
              <a:gd name="T16" fmla="*/ 209 w 3368"/>
              <a:gd name="T17" fmla="*/ 3073 h 3370"/>
              <a:gd name="T18" fmla="*/ 508 w 3368"/>
              <a:gd name="T19" fmla="*/ 3226 h 3370"/>
              <a:gd name="T20" fmla="*/ 805 w 3368"/>
              <a:gd name="T21" fmla="*/ 3073 h 3370"/>
              <a:gd name="T22" fmla="*/ 845 w 3368"/>
              <a:gd name="T23" fmla="*/ 2737 h 3370"/>
              <a:gd name="T24" fmla="*/ 595 w 3368"/>
              <a:gd name="T25" fmla="*/ 2520 h 3370"/>
              <a:gd name="T26" fmla="*/ 1407 w 3368"/>
              <a:gd name="T27" fmla="*/ 1111 h 3370"/>
              <a:gd name="T28" fmla="*/ 1094 w 3368"/>
              <a:gd name="T29" fmla="*/ 1454 h 3370"/>
              <a:gd name="T30" fmla="*/ 1094 w 3368"/>
              <a:gd name="T31" fmla="*/ 1935 h 3370"/>
              <a:gd name="T32" fmla="*/ 1407 w 3368"/>
              <a:gd name="T33" fmla="*/ 2278 h 3370"/>
              <a:gd name="T34" fmla="*/ 1886 w 3368"/>
              <a:gd name="T35" fmla="*/ 2321 h 3370"/>
              <a:gd name="T36" fmla="*/ 2256 w 3368"/>
              <a:gd name="T37" fmla="*/ 2041 h 3370"/>
              <a:gd name="T38" fmla="*/ 2344 w 3368"/>
              <a:gd name="T39" fmla="*/ 1571 h 3370"/>
              <a:gd name="T40" fmla="*/ 2097 w 3368"/>
              <a:gd name="T41" fmla="*/ 1174 h 3370"/>
              <a:gd name="T42" fmla="*/ 2860 w 3368"/>
              <a:gd name="T43" fmla="*/ 145 h 3370"/>
              <a:gd name="T44" fmla="*/ 2562 w 3368"/>
              <a:gd name="T45" fmla="*/ 298 h 3370"/>
              <a:gd name="T46" fmla="*/ 2522 w 3368"/>
              <a:gd name="T47" fmla="*/ 634 h 3370"/>
              <a:gd name="T48" fmla="*/ 2770 w 3368"/>
              <a:gd name="T49" fmla="*/ 851 h 3370"/>
              <a:gd name="T50" fmla="*/ 3102 w 3368"/>
              <a:gd name="T51" fmla="*/ 772 h 3370"/>
              <a:gd name="T52" fmla="*/ 3219 w 3368"/>
              <a:gd name="T53" fmla="*/ 458 h 3370"/>
              <a:gd name="T54" fmla="*/ 3028 w 3368"/>
              <a:gd name="T55" fmla="*/ 187 h 3370"/>
              <a:gd name="T56" fmla="*/ 3020 w 3368"/>
              <a:gd name="T57" fmla="*/ 26 h 3370"/>
              <a:gd name="T58" fmla="*/ 3322 w 3368"/>
              <a:gd name="T59" fmla="*/ 294 h 3370"/>
              <a:gd name="T60" fmla="*/ 3321 w 3368"/>
              <a:gd name="T61" fmla="*/ 710 h 3370"/>
              <a:gd name="T62" fmla="*/ 3018 w 3368"/>
              <a:gd name="T63" fmla="*/ 979 h 3370"/>
              <a:gd name="T64" fmla="*/ 2617 w 3368"/>
              <a:gd name="T65" fmla="*/ 944 h 3370"/>
              <a:gd name="T66" fmla="*/ 2486 w 3368"/>
              <a:gd name="T67" fmla="*/ 1550 h 3370"/>
              <a:gd name="T68" fmla="*/ 2396 w 3368"/>
              <a:gd name="T69" fmla="*/ 2087 h 3370"/>
              <a:gd name="T70" fmla="*/ 2808 w 3368"/>
              <a:gd name="T71" fmla="*/ 2369 h 3370"/>
              <a:gd name="T72" fmla="*/ 3201 w 3368"/>
              <a:gd name="T73" fmla="*/ 2495 h 3370"/>
              <a:gd name="T74" fmla="*/ 3368 w 3368"/>
              <a:gd name="T75" fmla="*/ 2868 h 3370"/>
              <a:gd name="T76" fmla="*/ 3199 w 3368"/>
              <a:gd name="T77" fmla="*/ 3242 h 3370"/>
              <a:gd name="T78" fmla="*/ 2805 w 3368"/>
              <a:gd name="T79" fmla="*/ 3367 h 3370"/>
              <a:gd name="T80" fmla="*/ 2451 w 3368"/>
              <a:gd name="T81" fmla="*/ 3165 h 3370"/>
              <a:gd name="T82" fmla="*/ 2364 w 3368"/>
              <a:gd name="T83" fmla="*/ 2766 h 3370"/>
              <a:gd name="T84" fmla="*/ 2123 w 3368"/>
              <a:gd name="T85" fmla="*/ 2373 h 3370"/>
              <a:gd name="T86" fmla="*/ 1638 w 3368"/>
              <a:gd name="T87" fmla="*/ 2489 h 3370"/>
              <a:gd name="T88" fmla="*/ 1183 w 3368"/>
              <a:gd name="T89" fmla="*/ 2299 h 3370"/>
              <a:gd name="T90" fmla="*/ 1011 w 3368"/>
              <a:gd name="T91" fmla="*/ 2923 h 3370"/>
              <a:gd name="T92" fmla="*/ 805 w 3368"/>
              <a:gd name="T93" fmla="*/ 3273 h 3370"/>
              <a:gd name="T94" fmla="*/ 398 w 3368"/>
              <a:gd name="T95" fmla="*/ 3358 h 3370"/>
              <a:gd name="T96" fmla="*/ 69 w 3368"/>
              <a:gd name="T97" fmla="*/ 3123 h 3370"/>
              <a:gd name="T98" fmla="*/ 11 w 3368"/>
              <a:gd name="T99" fmla="*/ 2759 h 3370"/>
              <a:gd name="T100" fmla="*/ 250 w 3368"/>
              <a:gd name="T101" fmla="*/ 2434 h 3370"/>
              <a:gd name="T102" fmla="*/ 671 w 3368"/>
              <a:gd name="T103" fmla="*/ 2392 h 3370"/>
              <a:gd name="T104" fmla="*/ 951 w 3368"/>
              <a:gd name="T105" fmla="*/ 1963 h 3370"/>
              <a:gd name="T106" fmla="*/ 954 w 3368"/>
              <a:gd name="T107" fmla="*/ 1415 h 3370"/>
              <a:gd name="T108" fmla="*/ 1298 w 3368"/>
              <a:gd name="T109" fmla="*/ 1004 h 3370"/>
              <a:gd name="T110" fmla="*/ 1842 w 3368"/>
              <a:gd name="T111" fmla="*/ 908 h 3370"/>
              <a:gd name="T112" fmla="*/ 2438 w 3368"/>
              <a:gd name="T113" fmla="*/ 783 h 3370"/>
              <a:gd name="T114" fmla="*/ 2364 w 3368"/>
              <a:gd name="T115" fmla="*/ 393 h 3370"/>
              <a:gd name="T116" fmla="*/ 2603 w 3368"/>
              <a:gd name="T117" fmla="*/ 68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8" h="3370">
                <a:moveTo>
                  <a:pt x="2860" y="2509"/>
                </a:moveTo>
                <a:lnTo>
                  <a:pt x="2814" y="2512"/>
                </a:lnTo>
                <a:lnTo>
                  <a:pt x="2770" y="2520"/>
                </a:lnTo>
                <a:lnTo>
                  <a:pt x="2728" y="2534"/>
                </a:lnTo>
                <a:lnTo>
                  <a:pt x="2689" y="2551"/>
                </a:lnTo>
                <a:lnTo>
                  <a:pt x="2652" y="2573"/>
                </a:lnTo>
                <a:lnTo>
                  <a:pt x="2618" y="2598"/>
                </a:lnTo>
                <a:lnTo>
                  <a:pt x="2588" y="2628"/>
                </a:lnTo>
                <a:lnTo>
                  <a:pt x="2562" y="2662"/>
                </a:lnTo>
                <a:lnTo>
                  <a:pt x="2540" y="2698"/>
                </a:lnTo>
                <a:lnTo>
                  <a:pt x="2522" y="2737"/>
                </a:lnTo>
                <a:lnTo>
                  <a:pt x="2508" y="2779"/>
                </a:lnTo>
                <a:lnTo>
                  <a:pt x="2501" y="2822"/>
                </a:lnTo>
                <a:lnTo>
                  <a:pt x="2498" y="2868"/>
                </a:lnTo>
                <a:lnTo>
                  <a:pt x="2501" y="2913"/>
                </a:lnTo>
                <a:lnTo>
                  <a:pt x="2508" y="2956"/>
                </a:lnTo>
                <a:lnTo>
                  <a:pt x="2522" y="2998"/>
                </a:lnTo>
                <a:lnTo>
                  <a:pt x="2540" y="3037"/>
                </a:lnTo>
                <a:lnTo>
                  <a:pt x="2562" y="3073"/>
                </a:lnTo>
                <a:lnTo>
                  <a:pt x="2588" y="3106"/>
                </a:lnTo>
                <a:lnTo>
                  <a:pt x="2618" y="3136"/>
                </a:lnTo>
                <a:lnTo>
                  <a:pt x="2652" y="3163"/>
                </a:lnTo>
                <a:lnTo>
                  <a:pt x="2689" y="3184"/>
                </a:lnTo>
                <a:lnTo>
                  <a:pt x="2728" y="3202"/>
                </a:lnTo>
                <a:lnTo>
                  <a:pt x="2770" y="3215"/>
                </a:lnTo>
                <a:lnTo>
                  <a:pt x="2814" y="3223"/>
                </a:lnTo>
                <a:lnTo>
                  <a:pt x="2860" y="3226"/>
                </a:lnTo>
                <a:lnTo>
                  <a:pt x="2906" y="3223"/>
                </a:lnTo>
                <a:lnTo>
                  <a:pt x="2950" y="3215"/>
                </a:lnTo>
                <a:lnTo>
                  <a:pt x="2992" y="3202"/>
                </a:lnTo>
                <a:lnTo>
                  <a:pt x="3031" y="3184"/>
                </a:lnTo>
                <a:lnTo>
                  <a:pt x="3068" y="3163"/>
                </a:lnTo>
                <a:lnTo>
                  <a:pt x="3102" y="3136"/>
                </a:lnTo>
                <a:lnTo>
                  <a:pt x="3132" y="3106"/>
                </a:lnTo>
                <a:lnTo>
                  <a:pt x="3159" y="3073"/>
                </a:lnTo>
                <a:lnTo>
                  <a:pt x="3180" y="3037"/>
                </a:lnTo>
                <a:lnTo>
                  <a:pt x="3199" y="2998"/>
                </a:lnTo>
                <a:lnTo>
                  <a:pt x="3211" y="2956"/>
                </a:lnTo>
                <a:lnTo>
                  <a:pt x="3219" y="2913"/>
                </a:lnTo>
                <a:lnTo>
                  <a:pt x="3222" y="2868"/>
                </a:lnTo>
                <a:lnTo>
                  <a:pt x="3219" y="2822"/>
                </a:lnTo>
                <a:lnTo>
                  <a:pt x="3211" y="2779"/>
                </a:lnTo>
                <a:lnTo>
                  <a:pt x="3198" y="2737"/>
                </a:lnTo>
                <a:lnTo>
                  <a:pt x="3179" y="2698"/>
                </a:lnTo>
                <a:lnTo>
                  <a:pt x="3157" y="2662"/>
                </a:lnTo>
                <a:lnTo>
                  <a:pt x="3130" y="2628"/>
                </a:lnTo>
                <a:lnTo>
                  <a:pt x="3099" y="2598"/>
                </a:lnTo>
                <a:lnTo>
                  <a:pt x="3065" y="2573"/>
                </a:lnTo>
                <a:lnTo>
                  <a:pt x="3028" y="2551"/>
                </a:lnTo>
                <a:lnTo>
                  <a:pt x="2989" y="2534"/>
                </a:lnTo>
                <a:lnTo>
                  <a:pt x="2948" y="2520"/>
                </a:lnTo>
                <a:lnTo>
                  <a:pt x="2904" y="2512"/>
                </a:lnTo>
                <a:lnTo>
                  <a:pt x="2860" y="2509"/>
                </a:lnTo>
                <a:close/>
                <a:moveTo>
                  <a:pt x="508" y="2509"/>
                </a:moveTo>
                <a:lnTo>
                  <a:pt x="461" y="2512"/>
                </a:lnTo>
                <a:lnTo>
                  <a:pt x="417" y="2520"/>
                </a:lnTo>
                <a:lnTo>
                  <a:pt x="375" y="2534"/>
                </a:lnTo>
                <a:lnTo>
                  <a:pt x="336" y="2551"/>
                </a:lnTo>
                <a:lnTo>
                  <a:pt x="299" y="2573"/>
                </a:lnTo>
                <a:lnTo>
                  <a:pt x="266" y="2598"/>
                </a:lnTo>
                <a:lnTo>
                  <a:pt x="236" y="2628"/>
                </a:lnTo>
                <a:lnTo>
                  <a:pt x="209" y="2662"/>
                </a:lnTo>
                <a:lnTo>
                  <a:pt x="187" y="2698"/>
                </a:lnTo>
                <a:lnTo>
                  <a:pt x="169" y="2737"/>
                </a:lnTo>
                <a:lnTo>
                  <a:pt x="156" y="2779"/>
                </a:lnTo>
                <a:lnTo>
                  <a:pt x="148" y="2822"/>
                </a:lnTo>
                <a:lnTo>
                  <a:pt x="146" y="2868"/>
                </a:lnTo>
                <a:lnTo>
                  <a:pt x="148" y="2913"/>
                </a:lnTo>
                <a:lnTo>
                  <a:pt x="156" y="2956"/>
                </a:lnTo>
                <a:lnTo>
                  <a:pt x="169" y="2998"/>
                </a:lnTo>
                <a:lnTo>
                  <a:pt x="187" y="3037"/>
                </a:lnTo>
                <a:lnTo>
                  <a:pt x="209" y="3073"/>
                </a:lnTo>
                <a:lnTo>
                  <a:pt x="236" y="3106"/>
                </a:lnTo>
                <a:lnTo>
                  <a:pt x="266" y="3136"/>
                </a:lnTo>
                <a:lnTo>
                  <a:pt x="299" y="3163"/>
                </a:lnTo>
                <a:lnTo>
                  <a:pt x="336" y="3184"/>
                </a:lnTo>
                <a:lnTo>
                  <a:pt x="375" y="3202"/>
                </a:lnTo>
                <a:lnTo>
                  <a:pt x="417" y="3215"/>
                </a:lnTo>
                <a:lnTo>
                  <a:pt x="461" y="3223"/>
                </a:lnTo>
                <a:lnTo>
                  <a:pt x="508" y="3226"/>
                </a:lnTo>
                <a:lnTo>
                  <a:pt x="553" y="3223"/>
                </a:lnTo>
                <a:lnTo>
                  <a:pt x="598" y="3215"/>
                </a:lnTo>
                <a:lnTo>
                  <a:pt x="639" y="3202"/>
                </a:lnTo>
                <a:lnTo>
                  <a:pt x="679" y="3184"/>
                </a:lnTo>
                <a:lnTo>
                  <a:pt x="716" y="3163"/>
                </a:lnTo>
                <a:lnTo>
                  <a:pt x="749" y="3136"/>
                </a:lnTo>
                <a:lnTo>
                  <a:pt x="779" y="3106"/>
                </a:lnTo>
                <a:lnTo>
                  <a:pt x="805" y="3073"/>
                </a:lnTo>
                <a:lnTo>
                  <a:pt x="828" y="3037"/>
                </a:lnTo>
                <a:lnTo>
                  <a:pt x="845" y="2998"/>
                </a:lnTo>
                <a:lnTo>
                  <a:pt x="858" y="2956"/>
                </a:lnTo>
                <a:lnTo>
                  <a:pt x="867" y="2913"/>
                </a:lnTo>
                <a:lnTo>
                  <a:pt x="870" y="2868"/>
                </a:lnTo>
                <a:lnTo>
                  <a:pt x="867" y="2822"/>
                </a:lnTo>
                <a:lnTo>
                  <a:pt x="858" y="2779"/>
                </a:lnTo>
                <a:lnTo>
                  <a:pt x="845" y="2737"/>
                </a:lnTo>
                <a:lnTo>
                  <a:pt x="827" y="2698"/>
                </a:lnTo>
                <a:lnTo>
                  <a:pt x="803" y="2662"/>
                </a:lnTo>
                <a:lnTo>
                  <a:pt x="776" y="2628"/>
                </a:lnTo>
                <a:lnTo>
                  <a:pt x="747" y="2598"/>
                </a:lnTo>
                <a:lnTo>
                  <a:pt x="713" y="2573"/>
                </a:lnTo>
                <a:lnTo>
                  <a:pt x="676" y="2551"/>
                </a:lnTo>
                <a:lnTo>
                  <a:pt x="637" y="2534"/>
                </a:lnTo>
                <a:lnTo>
                  <a:pt x="595" y="2520"/>
                </a:lnTo>
                <a:lnTo>
                  <a:pt x="552" y="2512"/>
                </a:lnTo>
                <a:lnTo>
                  <a:pt x="508" y="2509"/>
                </a:lnTo>
                <a:close/>
                <a:moveTo>
                  <a:pt x="1702" y="1041"/>
                </a:moveTo>
                <a:lnTo>
                  <a:pt x="1640" y="1043"/>
                </a:lnTo>
                <a:lnTo>
                  <a:pt x="1578" y="1053"/>
                </a:lnTo>
                <a:lnTo>
                  <a:pt x="1519" y="1067"/>
                </a:lnTo>
                <a:lnTo>
                  <a:pt x="1461" y="1086"/>
                </a:lnTo>
                <a:lnTo>
                  <a:pt x="1407" y="1111"/>
                </a:lnTo>
                <a:lnTo>
                  <a:pt x="1356" y="1141"/>
                </a:lnTo>
                <a:lnTo>
                  <a:pt x="1306" y="1174"/>
                </a:lnTo>
                <a:lnTo>
                  <a:pt x="1261" y="1212"/>
                </a:lnTo>
                <a:lnTo>
                  <a:pt x="1219" y="1254"/>
                </a:lnTo>
                <a:lnTo>
                  <a:pt x="1182" y="1299"/>
                </a:lnTo>
                <a:lnTo>
                  <a:pt x="1149" y="1348"/>
                </a:lnTo>
                <a:lnTo>
                  <a:pt x="1119" y="1399"/>
                </a:lnTo>
                <a:lnTo>
                  <a:pt x="1094" y="1454"/>
                </a:lnTo>
                <a:lnTo>
                  <a:pt x="1075" y="1511"/>
                </a:lnTo>
                <a:lnTo>
                  <a:pt x="1060" y="1571"/>
                </a:lnTo>
                <a:lnTo>
                  <a:pt x="1052" y="1631"/>
                </a:lnTo>
                <a:lnTo>
                  <a:pt x="1049" y="1695"/>
                </a:lnTo>
                <a:lnTo>
                  <a:pt x="1052" y="1757"/>
                </a:lnTo>
                <a:lnTo>
                  <a:pt x="1060" y="1819"/>
                </a:lnTo>
                <a:lnTo>
                  <a:pt x="1075" y="1878"/>
                </a:lnTo>
                <a:lnTo>
                  <a:pt x="1094" y="1935"/>
                </a:lnTo>
                <a:lnTo>
                  <a:pt x="1119" y="1990"/>
                </a:lnTo>
                <a:lnTo>
                  <a:pt x="1149" y="2041"/>
                </a:lnTo>
                <a:lnTo>
                  <a:pt x="1182" y="2091"/>
                </a:lnTo>
                <a:lnTo>
                  <a:pt x="1219" y="2136"/>
                </a:lnTo>
                <a:lnTo>
                  <a:pt x="1261" y="2177"/>
                </a:lnTo>
                <a:lnTo>
                  <a:pt x="1306" y="2215"/>
                </a:lnTo>
                <a:lnTo>
                  <a:pt x="1356" y="2249"/>
                </a:lnTo>
                <a:lnTo>
                  <a:pt x="1407" y="2278"/>
                </a:lnTo>
                <a:lnTo>
                  <a:pt x="1461" y="2302"/>
                </a:lnTo>
                <a:lnTo>
                  <a:pt x="1519" y="2323"/>
                </a:lnTo>
                <a:lnTo>
                  <a:pt x="1578" y="2336"/>
                </a:lnTo>
                <a:lnTo>
                  <a:pt x="1640" y="2345"/>
                </a:lnTo>
                <a:lnTo>
                  <a:pt x="1702" y="2348"/>
                </a:lnTo>
                <a:lnTo>
                  <a:pt x="1765" y="2345"/>
                </a:lnTo>
                <a:lnTo>
                  <a:pt x="1826" y="2336"/>
                </a:lnTo>
                <a:lnTo>
                  <a:pt x="1886" y="2321"/>
                </a:lnTo>
                <a:lnTo>
                  <a:pt x="1942" y="2302"/>
                </a:lnTo>
                <a:lnTo>
                  <a:pt x="1998" y="2277"/>
                </a:lnTo>
                <a:lnTo>
                  <a:pt x="2049" y="2249"/>
                </a:lnTo>
                <a:lnTo>
                  <a:pt x="2097" y="2215"/>
                </a:lnTo>
                <a:lnTo>
                  <a:pt x="2143" y="2177"/>
                </a:lnTo>
                <a:lnTo>
                  <a:pt x="2184" y="2135"/>
                </a:lnTo>
                <a:lnTo>
                  <a:pt x="2222" y="2090"/>
                </a:lnTo>
                <a:lnTo>
                  <a:pt x="2256" y="2041"/>
                </a:lnTo>
                <a:lnTo>
                  <a:pt x="2286" y="1989"/>
                </a:lnTo>
                <a:lnTo>
                  <a:pt x="2310" y="1935"/>
                </a:lnTo>
                <a:lnTo>
                  <a:pt x="2330" y="1878"/>
                </a:lnTo>
                <a:lnTo>
                  <a:pt x="2344" y="1819"/>
                </a:lnTo>
                <a:lnTo>
                  <a:pt x="2353" y="1757"/>
                </a:lnTo>
                <a:lnTo>
                  <a:pt x="2356" y="1695"/>
                </a:lnTo>
                <a:lnTo>
                  <a:pt x="2353" y="1631"/>
                </a:lnTo>
                <a:lnTo>
                  <a:pt x="2344" y="1571"/>
                </a:lnTo>
                <a:lnTo>
                  <a:pt x="2330" y="1511"/>
                </a:lnTo>
                <a:lnTo>
                  <a:pt x="2310" y="1454"/>
                </a:lnTo>
                <a:lnTo>
                  <a:pt x="2286" y="1399"/>
                </a:lnTo>
                <a:lnTo>
                  <a:pt x="2256" y="1348"/>
                </a:lnTo>
                <a:lnTo>
                  <a:pt x="2222" y="1299"/>
                </a:lnTo>
                <a:lnTo>
                  <a:pt x="2184" y="1254"/>
                </a:lnTo>
                <a:lnTo>
                  <a:pt x="2143" y="1212"/>
                </a:lnTo>
                <a:lnTo>
                  <a:pt x="2097" y="1174"/>
                </a:lnTo>
                <a:lnTo>
                  <a:pt x="2049" y="1141"/>
                </a:lnTo>
                <a:lnTo>
                  <a:pt x="1998" y="1111"/>
                </a:lnTo>
                <a:lnTo>
                  <a:pt x="1942" y="1086"/>
                </a:lnTo>
                <a:lnTo>
                  <a:pt x="1886" y="1067"/>
                </a:lnTo>
                <a:lnTo>
                  <a:pt x="1826" y="1053"/>
                </a:lnTo>
                <a:lnTo>
                  <a:pt x="1765" y="1043"/>
                </a:lnTo>
                <a:lnTo>
                  <a:pt x="1702" y="1041"/>
                </a:lnTo>
                <a:close/>
                <a:moveTo>
                  <a:pt x="2860" y="145"/>
                </a:moveTo>
                <a:lnTo>
                  <a:pt x="2814" y="148"/>
                </a:lnTo>
                <a:lnTo>
                  <a:pt x="2770" y="156"/>
                </a:lnTo>
                <a:lnTo>
                  <a:pt x="2728" y="169"/>
                </a:lnTo>
                <a:lnTo>
                  <a:pt x="2689" y="187"/>
                </a:lnTo>
                <a:lnTo>
                  <a:pt x="2652" y="208"/>
                </a:lnTo>
                <a:lnTo>
                  <a:pt x="2618" y="235"/>
                </a:lnTo>
                <a:lnTo>
                  <a:pt x="2588" y="265"/>
                </a:lnTo>
                <a:lnTo>
                  <a:pt x="2562" y="298"/>
                </a:lnTo>
                <a:lnTo>
                  <a:pt x="2540" y="334"/>
                </a:lnTo>
                <a:lnTo>
                  <a:pt x="2522" y="373"/>
                </a:lnTo>
                <a:lnTo>
                  <a:pt x="2508" y="415"/>
                </a:lnTo>
                <a:lnTo>
                  <a:pt x="2501" y="458"/>
                </a:lnTo>
                <a:lnTo>
                  <a:pt x="2498" y="504"/>
                </a:lnTo>
                <a:lnTo>
                  <a:pt x="2501" y="549"/>
                </a:lnTo>
                <a:lnTo>
                  <a:pt x="2508" y="592"/>
                </a:lnTo>
                <a:lnTo>
                  <a:pt x="2522" y="634"/>
                </a:lnTo>
                <a:lnTo>
                  <a:pt x="2540" y="673"/>
                </a:lnTo>
                <a:lnTo>
                  <a:pt x="2562" y="709"/>
                </a:lnTo>
                <a:lnTo>
                  <a:pt x="2588" y="743"/>
                </a:lnTo>
                <a:lnTo>
                  <a:pt x="2618" y="772"/>
                </a:lnTo>
                <a:lnTo>
                  <a:pt x="2652" y="798"/>
                </a:lnTo>
                <a:lnTo>
                  <a:pt x="2689" y="820"/>
                </a:lnTo>
                <a:lnTo>
                  <a:pt x="2728" y="837"/>
                </a:lnTo>
                <a:lnTo>
                  <a:pt x="2770" y="851"/>
                </a:lnTo>
                <a:lnTo>
                  <a:pt x="2814" y="859"/>
                </a:lnTo>
                <a:lnTo>
                  <a:pt x="2860" y="862"/>
                </a:lnTo>
                <a:lnTo>
                  <a:pt x="2906" y="859"/>
                </a:lnTo>
                <a:lnTo>
                  <a:pt x="2950" y="851"/>
                </a:lnTo>
                <a:lnTo>
                  <a:pt x="2992" y="837"/>
                </a:lnTo>
                <a:lnTo>
                  <a:pt x="3031" y="820"/>
                </a:lnTo>
                <a:lnTo>
                  <a:pt x="3068" y="798"/>
                </a:lnTo>
                <a:lnTo>
                  <a:pt x="3102" y="772"/>
                </a:lnTo>
                <a:lnTo>
                  <a:pt x="3132" y="743"/>
                </a:lnTo>
                <a:lnTo>
                  <a:pt x="3159" y="709"/>
                </a:lnTo>
                <a:lnTo>
                  <a:pt x="3180" y="673"/>
                </a:lnTo>
                <a:lnTo>
                  <a:pt x="3199" y="634"/>
                </a:lnTo>
                <a:lnTo>
                  <a:pt x="3211" y="592"/>
                </a:lnTo>
                <a:lnTo>
                  <a:pt x="3219" y="549"/>
                </a:lnTo>
                <a:lnTo>
                  <a:pt x="3222" y="504"/>
                </a:lnTo>
                <a:lnTo>
                  <a:pt x="3219" y="458"/>
                </a:lnTo>
                <a:lnTo>
                  <a:pt x="3211" y="415"/>
                </a:lnTo>
                <a:lnTo>
                  <a:pt x="3198" y="373"/>
                </a:lnTo>
                <a:lnTo>
                  <a:pt x="3179" y="334"/>
                </a:lnTo>
                <a:lnTo>
                  <a:pt x="3157" y="298"/>
                </a:lnTo>
                <a:lnTo>
                  <a:pt x="3130" y="265"/>
                </a:lnTo>
                <a:lnTo>
                  <a:pt x="3099" y="235"/>
                </a:lnTo>
                <a:lnTo>
                  <a:pt x="3065" y="208"/>
                </a:lnTo>
                <a:lnTo>
                  <a:pt x="3028" y="187"/>
                </a:lnTo>
                <a:lnTo>
                  <a:pt x="2989" y="169"/>
                </a:lnTo>
                <a:lnTo>
                  <a:pt x="2948" y="156"/>
                </a:lnTo>
                <a:lnTo>
                  <a:pt x="2904" y="148"/>
                </a:lnTo>
                <a:lnTo>
                  <a:pt x="2860" y="145"/>
                </a:lnTo>
                <a:close/>
                <a:moveTo>
                  <a:pt x="2859" y="0"/>
                </a:moveTo>
                <a:lnTo>
                  <a:pt x="2916" y="3"/>
                </a:lnTo>
                <a:lnTo>
                  <a:pt x="2969" y="11"/>
                </a:lnTo>
                <a:lnTo>
                  <a:pt x="3020" y="26"/>
                </a:lnTo>
                <a:lnTo>
                  <a:pt x="3069" y="44"/>
                </a:lnTo>
                <a:lnTo>
                  <a:pt x="3117" y="68"/>
                </a:lnTo>
                <a:lnTo>
                  <a:pt x="3160" y="97"/>
                </a:lnTo>
                <a:lnTo>
                  <a:pt x="3201" y="128"/>
                </a:lnTo>
                <a:lnTo>
                  <a:pt x="3237" y="164"/>
                </a:lnTo>
                <a:lnTo>
                  <a:pt x="3269" y="204"/>
                </a:lnTo>
                <a:lnTo>
                  <a:pt x="3298" y="247"/>
                </a:lnTo>
                <a:lnTo>
                  <a:pt x="3322" y="294"/>
                </a:lnTo>
                <a:lnTo>
                  <a:pt x="3341" y="343"/>
                </a:lnTo>
                <a:lnTo>
                  <a:pt x="3354" y="393"/>
                </a:lnTo>
                <a:lnTo>
                  <a:pt x="3364" y="446"/>
                </a:lnTo>
                <a:lnTo>
                  <a:pt x="3367" y="502"/>
                </a:lnTo>
                <a:lnTo>
                  <a:pt x="3364" y="557"/>
                </a:lnTo>
                <a:lnTo>
                  <a:pt x="3354" y="611"/>
                </a:lnTo>
                <a:lnTo>
                  <a:pt x="3340" y="662"/>
                </a:lnTo>
                <a:lnTo>
                  <a:pt x="3321" y="710"/>
                </a:lnTo>
                <a:lnTo>
                  <a:pt x="3296" y="756"/>
                </a:lnTo>
                <a:lnTo>
                  <a:pt x="3267" y="799"/>
                </a:lnTo>
                <a:lnTo>
                  <a:pt x="3234" y="839"/>
                </a:lnTo>
                <a:lnTo>
                  <a:pt x="3198" y="875"/>
                </a:lnTo>
                <a:lnTo>
                  <a:pt x="3157" y="908"/>
                </a:lnTo>
                <a:lnTo>
                  <a:pt x="3113" y="936"/>
                </a:lnTo>
                <a:lnTo>
                  <a:pt x="3066" y="959"/>
                </a:lnTo>
                <a:lnTo>
                  <a:pt x="3018" y="979"/>
                </a:lnTo>
                <a:lnTo>
                  <a:pt x="2967" y="992"/>
                </a:lnTo>
                <a:lnTo>
                  <a:pt x="2913" y="1000"/>
                </a:lnTo>
                <a:lnTo>
                  <a:pt x="2859" y="1003"/>
                </a:lnTo>
                <a:lnTo>
                  <a:pt x="2807" y="1001"/>
                </a:lnTo>
                <a:lnTo>
                  <a:pt x="2757" y="993"/>
                </a:lnTo>
                <a:lnTo>
                  <a:pt x="2708" y="981"/>
                </a:lnTo>
                <a:lnTo>
                  <a:pt x="2661" y="964"/>
                </a:lnTo>
                <a:lnTo>
                  <a:pt x="2617" y="944"/>
                </a:lnTo>
                <a:lnTo>
                  <a:pt x="2575" y="918"/>
                </a:lnTo>
                <a:lnTo>
                  <a:pt x="2312" y="1180"/>
                </a:lnTo>
                <a:lnTo>
                  <a:pt x="2353" y="1233"/>
                </a:lnTo>
                <a:lnTo>
                  <a:pt x="2389" y="1291"/>
                </a:lnTo>
                <a:lnTo>
                  <a:pt x="2422" y="1352"/>
                </a:lnTo>
                <a:lnTo>
                  <a:pt x="2449" y="1416"/>
                </a:lnTo>
                <a:lnTo>
                  <a:pt x="2470" y="1481"/>
                </a:lnTo>
                <a:lnTo>
                  <a:pt x="2486" y="1550"/>
                </a:lnTo>
                <a:lnTo>
                  <a:pt x="2495" y="1621"/>
                </a:lnTo>
                <a:lnTo>
                  <a:pt x="2498" y="1694"/>
                </a:lnTo>
                <a:lnTo>
                  <a:pt x="2495" y="1764"/>
                </a:lnTo>
                <a:lnTo>
                  <a:pt x="2487" y="1833"/>
                </a:lnTo>
                <a:lnTo>
                  <a:pt x="2471" y="1900"/>
                </a:lnTo>
                <a:lnTo>
                  <a:pt x="2451" y="1966"/>
                </a:lnTo>
                <a:lnTo>
                  <a:pt x="2426" y="2027"/>
                </a:lnTo>
                <a:lnTo>
                  <a:pt x="2396" y="2087"/>
                </a:lnTo>
                <a:lnTo>
                  <a:pt x="2361" y="2143"/>
                </a:lnTo>
                <a:lnTo>
                  <a:pt x="2321" y="2196"/>
                </a:lnTo>
                <a:lnTo>
                  <a:pt x="2577" y="2450"/>
                </a:lnTo>
                <a:lnTo>
                  <a:pt x="2618" y="2425"/>
                </a:lnTo>
                <a:lnTo>
                  <a:pt x="2663" y="2405"/>
                </a:lnTo>
                <a:lnTo>
                  <a:pt x="2709" y="2388"/>
                </a:lnTo>
                <a:lnTo>
                  <a:pt x="2758" y="2376"/>
                </a:lnTo>
                <a:lnTo>
                  <a:pt x="2808" y="2369"/>
                </a:lnTo>
                <a:lnTo>
                  <a:pt x="2860" y="2366"/>
                </a:lnTo>
                <a:lnTo>
                  <a:pt x="2916" y="2369"/>
                </a:lnTo>
                <a:lnTo>
                  <a:pt x="2970" y="2378"/>
                </a:lnTo>
                <a:lnTo>
                  <a:pt x="3021" y="2391"/>
                </a:lnTo>
                <a:lnTo>
                  <a:pt x="3070" y="2411"/>
                </a:lnTo>
                <a:lnTo>
                  <a:pt x="3118" y="2434"/>
                </a:lnTo>
                <a:lnTo>
                  <a:pt x="3161" y="2462"/>
                </a:lnTo>
                <a:lnTo>
                  <a:pt x="3201" y="2495"/>
                </a:lnTo>
                <a:lnTo>
                  <a:pt x="3238" y="2531"/>
                </a:lnTo>
                <a:lnTo>
                  <a:pt x="3270" y="2571"/>
                </a:lnTo>
                <a:lnTo>
                  <a:pt x="3299" y="2614"/>
                </a:lnTo>
                <a:lnTo>
                  <a:pt x="3323" y="2660"/>
                </a:lnTo>
                <a:lnTo>
                  <a:pt x="3342" y="2708"/>
                </a:lnTo>
                <a:lnTo>
                  <a:pt x="3357" y="2759"/>
                </a:lnTo>
                <a:lnTo>
                  <a:pt x="3365" y="2813"/>
                </a:lnTo>
                <a:lnTo>
                  <a:pt x="3368" y="2868"/>
                </a:lnTo>
                <a:lnTo>
                  <a:pt x="3365" y="2923"/>
                </a:lnTo>
                <a:lnTo>
                  <a:pt x="3355" y="2976"/>
                </a:lnTo>
                <a:lnTo>
                  <a:pt x="3341" y="3027"/>
                </a:lnTo>
                <a:lnTo>
                  <a:pt x="3322" y="3076"/>
                </a:lnTo>
                <a:lnTo>
                  <a:pt x="3297" y="3123"/>
                </a:lnTo>
                <a:lnTo>
                  <a:pt x="3268" y="3165"/>
                </a:lnTo>
                <a:lnTo>
                  <a:pt x="3236" y="3205"/>
                </a:lnTo>
                <a:lnTo>
                  <a:pt x="3199" y="3242"/>
                </a:lnTo>
                <a:lnTo>
                  <a:pt x="3158" y="3273"/>
                </a:lnTo>
                <a:lnTo>
                  <a:pt x="3114" y="3301"/>
                </a:lnTo>
                <a:lnTo>
                  <a:pt x="3068" y="3325"/>
                </a:lnTo>
                <a:lnTo>
                  <a:pt x="3019" y="3344"/>
                </a:lnTo>
                <a:lnTo>
                  <a:pt x="2968" y="3358"/>
                </a:lnTo>
                <a:lnTo>
                  <a:pt x="2916" y="3367"/>
                </a:lnTo>
                <a:lnTo>
                  <a:pt x="2861" y="3370"/>
                </a:lnTo>
                <a:lnTo>
                  <a:pt x="2805" y="3367"/>
                </a:lnTo>
                <a:lnTo>
                  <a:pt x="2751" y="3358"/>
                </a:lnTo>
                <a:lnTo>
                  <a:pt x="2699" y="3344"/>
                </a:lnTo>
                <a:lnTo>
                  <a:pt x="2650" y="3325"/>
                </a:lnTo>
                <a:lnTo>
                  <a:pt x="2604" y="3301"/>
                </a:lnTo>
                <a:lnTo>
                  <a:pt x="2561" y="3273"/>
                </a:lnTo>
                <a:lnTo>
                  <a:pt x="2520" y="3242"/>
                </a:lnTo>
                <a:lnTo>
                  <a:pt x="2484" y="3205"/>
                </a:lnTo>
                <a:lnTo>
                  <a:pt x="2451" y="3165"/>
                </a:lnTo>
                <a:lnTo>
                  <a:pt x="2422" y="3123"/>
                </a:lnTo>
                <a:lnTo>
                  <a:pt x="2399" y="3076"/>
                </a:lnTo>
                <a:lnTo>
                  <a:pt x="2379" y="3027"/>
                </a:lnTo>
                <a:lnTo>
                  <a:pt x="2365" y="2976"/>
                </a:lnTo>
                <a:lnTo>
                  <a:pt x="2357" y="2923"/>
                </a:lnTo>
                <a:lnTo>
                  <a:pt x="2354" y="2868"/>
                </a:lnTo>
                <a:lnTo>
                  <a:pt x="2357" y="2816"/>
                </a:lnTo>
                <a:lnTo>
                  <a:pt x="2364" y="2766"/>
                </a:lnTo>
                <a:lnTo>
                  <a:pt x="2376" y="2716"/>
                </a:lnTo>
                <a:lnTo>
                  <a:pt x="2394" y="2670"/>
                </a:lnTo>
                <a:lnTo>
                  <a:pt x="2415" y="2626"/>
                </a:lnTo>
                <a:lnTo>
                  <a:pt x="2441" y="2585"/>
                </a:lnTo>
                <a:lnTo>
                  <a:pt x="2469" y="2546"/>
                </a:lnTo>
                <a:lnTo>
                  <a:pt x="2221" y="2300"/>
                </a:lnTo>
                <a:lnTo>
                  <a:pt x="2173" y="2338"/>
                </a:lnTo>
                <a:lnTo>
                  <a:pt x="2123" y="2373"/>
                </a:lnTo>
                <a:lnTo>
                  <a:pt x="2069" y="2403"/>
                </a:lnTo>
                <a:lnTo>
                  <a:pt x="2013" y="2429"/>
                </a:lnTo>
                <a:lnTo>
                  <a:pt x="1955" y="2451"/>
                </a:lnTo>
                <a:lnTo>
                  <a:pt x="1894" y="2468"/>
                </a:lnTo>
                <a:lnTo>
                  <a:pt x="1833" y="2482"/>
                </a:lnTo>
                <a:lnTo>
                  <a:pt x="1768" y="2489"/>
                </a:lnTo>
                <a:lnTo>
                  <a:pt x="1703" y="2492"/>
                </a:lnTo>
                <a:lnTo>
                  <a:pt x="1638" y="2489"/>
                </a:lnTo>
                <a:lnTo>
                  <a:pt x="1573" y="2482"/>
                </a:lnTo>
                <a:lnTo>
                  <a:pt x="1511" y="2468"/>
                </a:lnTo>
                <a:lnTo>
                  <a:pt x="1450" y="2451"/>
                </a:lnTo>
                <a:lnTo>
                  <a:pt x="1392" y="2429"/>
                </a:lnTo>
                <a:lnTo>
                  <a:pt x="1336" y="2403"/>
                </a:lnTo>
                <a:lnTo>
                  <a:pt x="1282" y="2372"/>
                </a:lnTo>
                <a:lnTo>
                  <a:pt x="1232" y="2338"/>
                </a:lnTo>
                <a:lnTo>
                  <a:pt x="1183" y="2299"/>
                </a:lnTo>
                <a:lnTo>
                  <a:pt x="914" y="2566"/>
                </a:lnTo>
                <a:lnTo>
                  <a:pt x="943" y="2610"/>
                </a:lnTo>
                <a:lnTo>
                  <a:pt x="968" y="2656"/>
                </a:lnTo>
                <a:lnTo>
                  <a:pt x="988" y="2705"/>
                </a:lnTo>
                <a:lnTo>
                  <a:pt x="1003" y="2757"/>
                </a:lnTo>
                <a:lnTo>
                  <a:pt x="1011" y="2812"/>
                </a:lnTo>
                <a:lnTo>
                  <a:pt x="1014" y="2868"/>
                </a:lnTo>
                <a:lnTo>
                  <a:pt x="1011" y="2923"/>
                </a:lnTo>
                <a:lnTo>
                  <a:pt x="1003" y="2976"/>
                </a:lnTo>
                <a:lnTo>
                  <a:pt x="988" y="3027"/>
                </a:lnTo>
                <a:lnTo>
                  <a:pt x="968" y="3076"/>
                </a:lnTo>
                <a:lnTo>
                  <a:pt x="944" y="3123"/>
                </a:lnTo>
                <a:lnTo>
                  <a:pt x="915" y="3165"/>
                </a:lnTo>
                <a:lnTo>
                  <a:pt x="882" y="3205"/>
                </a:lnTo>
                <a:lnTo>
                  <a:pt x="845" y="3242"/>
                </a:lnTo>
                <a:lnTo>
                  <a:pt x="805" y="3273"/>
                </a:lnTo>
                <a:lnTo>
                  <a:pt x="761" y="3301"/>
                </a:lnTo>
                <a:lnTo>
                  <a:pt x="715" y="3325"/>
                </a:lnTo>
                <a:lnTo>
                  <a:pt x="666" y="3344"/>
                </a:lnTo>
                <a:lnTo>
                  <a:pt x="614" y="3358"/>
                </a:lnTo>
                <a:lnTo>
                  <a:pt x="562" y="3367"/>
                </a:lnTo>
                <a:lnTo>
                  <a:pt x="508" y="3370"/>
                </a:lnTo>
                <a:lnTo>
                  <a:pt x="451" y="3367"/>
                </a:lnTo>
                <a:lnTo>
                  <a:pt x="398" y="3358"/>
                </a:lnTo>
                <a:lnTo>
                  <a:pt x="347" y="3344"/>
                </a:lnTo>
                <a:lnTo>
                  <a:pt x="296" y="3325"/>
                </a:lnTo>
                <a:lnTo>
                  <a:pt x="250" y="3301"/>
                </a:lnTo>
                <a:lnTo>
                  <a:pt x="207" y="3273"/>
                </a:lnTo>
                <a:lnTo>
                  <a:pt x="166" y="3242"/>
                </a:lnTo>
                <a:lnTo>
                  <a:pt x="130" y="3205"/>
                </a:lnTo>
                <a:lnTo>
                  <a:pt x="97" y="3165"/>
                </a:lnTo>
                <a:lnTo>
                  <a:pt x="69" y="3123"/>
                </a:lnTo>
                <a:lnTo>
                  <a:pt x="45" y="3076"/>
                </a:lnTo>
                <a:lnTo>
                  <a:pt x="26" y="3027"/>
                </a:lnTo>
                <a:lnTo>
                  <a:pt x="11" y="2976"/>
                </a:lnTo>
                <a:lnTo>
                  <a:pt x="3" y="2923"/>
                </a:lnTo>
                <a:lnTo>
                  <a:pt x="0" y="2868"/>
                </a:lnTo>
                <a:lnTo>
                  <a:pt x="0" y="2868"/>
                </a:lnTo>
                <a:lnTo>
                  <a:pt x="3" y="2813"/>
                </a:lnTo>
                <a:lnTo>
                  <a:pt x="11" y="2759"/>
                </a:lnTo>
                <a:lnTo>
                  <a:pt x="26" y="2708"/>
                </a:lnTo>
                <a:lnTo>
                  <a:pt x="45" y="2660"/>
                </a:lnTo>
                <a:lnTo>
                  <a:pt x="69" y="2614"/>
                </a:lnTo>
                <a:lnTo>
                  <a:pt x="97" y="2571"/>
                </a:lnTo>
                <a:lnTo>
                  <a:pt x="130" y="2531"/>
                </a:lnTo>
                <a:lnTo>
                  <a:pt x="166" y="2495"/>
                </a:lnTo>
                <a:lnTo>
                  <a:pt x="207" y="2462"/>
                </a:lnTo>
                <a:lnTo>
                  <a:pt x="250" y="2434"/>
                </a:lnTo>
                <a:lnTo>
                  <a:pt x="296" y="2411"/>
                </a:lnTo>
                <a:lnTo>
                  <a:pt x="347" y="2391"/>
                </a:lnTo>
                <a:lnTo>
                  <a:pt x="398" y="2378"/>
                </a:lnTo>
                <a:lnTo>
                  <a:pt x="451" y="2369"/>
                </a:lnTo>
                <a:lnTo>
                  <a:pt x="508" y="2366"/>
                </a:lnTo>
                <a:lnTo>
                  <a:pt x="564" y="2369"/>
                </a:lnTo>
                <a:lnTo>
                  <a:pt x="618" y="2378"/>
                </a:lnTo>
                <a:lnTo>
                  <a:pt x="671" y="2392"/>
                </a:lnTo>
                <a:lnTo>
                  <a:pt x="720" y="2412"/>
                </a:lnTo>
                <a:lnTo>
                  <a:pt x="767" y="2436"/>
                </a:lnTo>
                <a:lnTo>
                  <a:pt x="811" y="2465"/>
                </a:lnTo>
                <a:lnTo>
                  <a:pt x="1081" y="2195"/>
                </a:lnTo>
                <a:lnTo>
                  <a:pt x="1042" y="2142"/>
                </a:lnTo>
                <a:lnTo>
                  <a:pt x="1007" y="2086"/>
                </a:lnTo>
                <a:lnTo>
                  <a:pt x="976" y="2026"/>
                </a:lnTo>
                <a:lnTo>
                  <a:pt x="951" y="1963"/>
                </a:lnTo>
                <a:lnTo>
                  <a:pt x="931" y="1899"/>
                </a:lnTo>
                <a:lnTo>
                  <a:pt x="916" y="1832"/>
                </a:lnTo>
                <a:lnTo>
                  <a:pt x="907" y="1763"/>
                </a:lnTo>
                <a:lnTo>
                  <a:pt x="903" y="1693"/>
                </a:lnTo>
                <a:lnTo>
                  <a:pt x="907" y="1621"/>
                </a:lnTo>
                <a:lnTo>
                  <a:pt x="917" y="1550"/>
                </a:lnTo>
                <a:lnTo>
                  <a:pt x="932" y="1481"/>
                </a:lnTo>
                <a:lnTo>
                  <a:pt x="954" y="1415"/>
                </a:lnTo>
                <a:lnTo>
                  <a:pt x="980" y="1351"/>
                </a:lnTo>
                <a:lnTo>
                  <a:pt x="1012" y="1291"/>
                </a:lnTo>
                <a:lnTo>
                  <a:pt x="1049" y="1233"/>
                </a:lnTo>
                <a:lnTo>
                  <a:pt x="1091" y="1179"/>
                </a:lnTo>
                <a:lnTo>
                  <a:pt x="1137" y="1130"/>
                </a:lnTo>
                <a:lnTo>
                  <a:pt x="1188" y="1083"/>
                </a:lnTo>
                <a:lnTo>
                  <a:pt x="1241" y="1041"/>
                </a:lnTo>
                <a:lnTo>
                  <a:pt x="1298" y="1004"/>
                </a:lnTo>
                <a:lnTo>
                  <a:pt x="1359" y="973"/>
                </a:lnTo>
                <a:lnTo>
                  <a:pt x="1422" y="946"/>
                </a:lnTo>
                <a:lnTo>
                  <a:pt x="1489" y="924"/>
                </a:lnTo>
                <a:lnTo>
                  <a:pt x="1558" y="909"/>
                </a:lnTo>
                <a:lnTo>
                  <a:pt x="1629" y="899"/>
                </a:lnTo>
                <a:lnTo>
                  <a:pt x="1701" y="896"/>
                </a:lnTo>
                <a:lnTo>
                  <a:pt x="1772" y="899"/>
                </a:lnTo>
                <a:lnTo>
                  <a:pt x="1842" y="908"/>
                </a:lnTo>
                <a:lnTo>
                  <a:pt x="1910" y="923"/>
                </a:lnTo>
                <a:lnTo>
                  <a:pt x="1975" y="944"/>
                </a:lnTo>
                <a:lnTo>
                  <a:pt x="2038" y="971"/>
                </a:lnTo>
                <a:lnTo>
                  <a:pt x="2098" y="1001"/>
                </a:lnTo>
                <a:lnTo>
                  <a:pt x="2155" y="1037"/>
                </a:lnTo>
                <a:lnTo>
                  <a:pt x="2208" y="1078"/>
                </a:lnTo>
                <a:lnTo>
                  <a:pt x="2467" y="822"/>
                </a:lnTo>
                <a:lnTo>
                  <a:pt x="2438" y="783"/>
                </a:lnTo>
                <a:lnTo>
                  <a:pt x="2413" y="742"/>
                </a:lnTo>
                <a:lnTo>
                  <a:pt x="2391" y="699"/>
                </a:lnTo>
                <a:lnTo>
                  <a:pt x="2375" y="653"/>
                </a:lnTo>
                <a:lnTo>
                  <a:pt x="2363" y="603"/>
                </a:lnTo>
                <a:lnTo>
                  <a:pt x="2355" y="554"/>
                </a:lnTo>
                <a:lnTo>
                  <a:pt x="2353" y="502"/>
                </a:lnTo>
                <a:lnTo>
                  <a:pt x="2356" y="446"/>
                </a:lnTo>
                <a:lnTo>
                  <a:pt x="2364" y="393"/>
                </a:lnTo>
                <a:lnTo>
                  <a:pt x="2378" y="343"/>
                </a:lnTo>
                <a:lnTo>
                  <a:pt x="2397" y="294"/>
                </a:lnTo>
                <a:lnTo>
                  <a:pt x="2421" y="247"/>
                </a:lnTo>
                <a:lnTo>
                  <a:pt x="2450" y="204"/>
                </a:lnTo>
                <a:lnTo>
                  <a:pt x="2482" y="164"/>
                </a:lnTo>
                <a:lnTo>
                  <a:pt x="2519" y="128"/>
                </a:lnTo>
                <a:lnTo>
                  <a:pt x="2559" y="97"/>
                </a:lnTo>
                <a:lnTo>
                  <a:pt x="2603" y="68"/>
                </a:lnTo>
                <a:lnTo>
                  <a:pt x="2649" y="44"/>
                </a:lnTo>
                <a:lnTo>
                  <a:pt x="2698" y="26"/>
                </a:lnTo>
                <a:lnTo>
                  <a:pt x="2749" y="11"/>
                </a:lnTo>
                <a:lnTo>
                  <a:pt x="2804" y="3"/>
                </a:lnTo>
                <a:lnTo>
                  <a:pt x="2859" y="0"/>
                </a:ln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a:p>
        </p:txBody>
      </p:sp>
      <p:grpSp>
        <p:nvGrpSpPr>
          <p:cNvPr id="84" name="Group 24"/>
          <p:cNvGrpSpPr/>
          <p:nvPr/>
        </p:nvGrpSpPr>
        <p:grpSpPr>
          <a:xfrm>
            <a:off x="3904346" y="1570247"/>
            <a:ext cx="236655" cy="234587"/>
            <a:chOff x="-6350" y="1208088"/>
            <a:chExt cx="363538" cy="360363"/>
          </a:xfrm>
          <a:solidFill>
            <a:schemeClr val="bg1">
              <a:lumMod val="50000"/>
            </a:schemeClr>
          </a:solidFill>
        </p:grpSpPr>
        <p:sp>
          <p:nvSpPr>
            <p:cNvPr id="85" name="Freeform 5"/>
            <p:cNvSpPr>
              <a:spLocks noEditPoints="1"/>
            </p:cNvSpPr>
            <p:nvPr/>
          </p:nvSpPr>
          <p:spPr bwMode="auto">
            <a:xfrm>
              <a:off x="-6350" y="1208088"/>
              <a:ext cx="363538" cy="360363"/>
            </a:xfrm>
            <a:custGeom>
              <a:avLst/>
              <a:gdLst/>
              <a:ahLst/>
              <a:cxnLst>
                <a:cxn ang="0">
                  <a:pos x="121" y="41"/>
                </a:cxn>
                <a:cxn ang="0">
                  <a:pos x="83" y="2"/>
                </a:cxn>
                <a:cxn ang="0">
                  <a:pos x="76" y="0"/>
                </a:cxn>
                <a:cxn ang="0">
                  <a:pos x="72" y="2"/>
                </a:cxn>
                <a:cxn ang="0">
                  <a:pos x="70" y="6"/>
                </a:cxn>
                <a:cxn ang="0">
                  <a:pos x="61" y="21"/>
                </a:cxn>
                <a:cxn ang="0">
                  <a:pos x="39" y="36"/>
                </a:cxn>
                <a:cxn ang="0">
                  <a:pos x="14" y="53"/>
                </a:cxn>
                <a:cxn ang="0">
                  <a:pos x="1" y="75"/>
                </a:cxn>
                <a:cxn ang="0">
                  <a:pos x="3" y="82"/>
                </a:cxn>
                <a:cxn ang="0">
                  <a:pos x="42" y="121"/>
                </a:cxn>
                <a:cxn ang="0">
                  <a:pos x="49" y="123"/>
                </a:cxn>
                <a:cxn ang="0">
                  <a:pos x="52" y="121"/>
                </a:cxn>
                <a:cxn ang="0">
                  <a:pos x="54" y="117"/>
                </a:cxn>
                <a:cxn ang="0">
                  <a:pos x="63" y="103"/>
                </a:cxn>
                <a:cxn ang="0">
                  <a:pos x="85" y="87"/>
                </a:cxn>
                <a:cxn ang="0">
                  <a:pos x="110" y="70"/>
                </a:cxn>
                <a:cxn ang="0">
                  <a:pos x="123" y="48"/>
                </a:cxn>
                <a:cxn ang="0">
                  <a:pos x="121" y="41"/>
                </a:cxn>
                <a:cxn ang="0">
                  <a:pos x="47" y="115"/>
                </a:cxn>
                <a:cxn ang="0">
                  <a:pos x="9" y="77"/>
                </a:cxn>
                <a:cxn ang="0">
                  <a:pos x="78" y="8"/>
                </a:cxn>
                <a:cxn ang="0">
                  <a:pos x="116" y="46"/>
                </a:cxn>
                <a:cxn ang="0">
                  <a:pos x="47" y="115"/>
                </a:cxn>
                <a:cxn ang="0">
                  <a:pos x="47" y="115"/>
                </a:cxn>
                <a:cxn ang="0">
                  <a:pos x="47" y="115"/>
                </a:cxn>
              </a:cxnLst>
              <a:rect l="0" t="0" r="r" b="b"/>
              <a:pathLst>
                <a:path w="124" h="123">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25413" y="1336676"/>
              <a:ext cx="100013" cy="100013"/>
            </a:xfrm>
            <a:custGeom>
              <a:avLst/>
              <a:gdLst/>
              <a:ahLst/>
              <a:cxnLst>
                <a:cxn ang="0">
                  <a:pos x="27" y="11"/>
                </a:cxn>
                <a:cxn ang="0">
                  <a:pos x="20" y="12"/>
                </a:cxn>
                <a:cxn ang="0">
                  <a:pos x="9" y="6"/>
                </a:cxn>
                <a:cxn ang="0">
                  <a:pos x="15" y="5"/>
                </a:cxn>
                <a:cxn ang="0">
                  <a:pos x="19" y="5"/>
                </a:cxn>
                <a:cxn ang="0">
                  <a:pos x="19" y="1"/>
                </a:cxn>
                <a:cxn ang="0">
                  <a:pos x="12" y="0"/>
                </a:cxn>
                <a:cxn ang="0">
                  <a:pos x="6" y="3"/>
                </a:cxn>
                <a:cxn ang="0">
                  <a:pos x="4" y="2"/>
                </a:cxn>
                <a:cxn ang="0">
                  <a:pos x="3" y="4"/>
                </a:cxn>
                <a:cxn ang="0">
                  <a:pos x="4" y="5"/>
                </a:cxn>
                <a:cxn ang="0">
                  <a:pos x="1" y="13"/>
                </a:cxn>
                <a:cxn ang="0">
                  <a:pos x="3" y="20"/>
                </a:cxn>
                <a:cxn ang="0">
                  <a:pos x="18" y="20"/>
                </a:cxn>
                <a:cxn ang="0">
                  <a:pos x="22" y="29"/>
                </a:cxn>
                <a:cxn ang="0">
                  <a:pos x="18" y="28"/>
                </a:cxn>
                <a:cxn ang="0">
                  <a:pos x="15" y="26"/>
                </a:cxn>
                <a:cxn ang="0">
                  <a:pos x="13" y="29"/>
                </a:cxn>
                <a:cxn ang="0">
                  <a:pos x="16" y="33"/>
                </a:cxn>
                <a:cxn ang="0">
                  <a:pos x="24" y="33"/>
                </a:cxn>
                <a:cxn ang="0">
                  <a:pos x="30" y="32"/>
                </a:cxn>
                <a:cxn ang="0">
                  <a:pos x="32" y="32"/>
                </a:cxn>
                <a:cxn ang="0">
                  <a:pos x="32" y="30"/>
                </a:cxn>
                <a:cxn ang="0">
                  <a:pos x="32" y="24"/>
                </a:cxn>
                <a:cxn ang="0">
                  <a:pos x="33" y="16"/>
                </a:cxn>
                <a:cxn ang="0">
                  <a:pos x="10" y="16"/>
                </a:cxn>
                <a:cxn ang="0">
                  <a:pos x="6" y="14"/>
                </a:cxn>
                <a:cxn ang="0">
                  <a:pos x="6" y="10"/>
                </a:cxn>
                <a:cxn ang="0">
                  <a:pos x="13" y="15"/>
                </a:cxn>
                <a:cxn ang="0">
                  <a:pos x="28" y="24"/>
                </a:cxn>
                <a:cxn ang="0">
                  <a:pos x="20" y="18"/>
                </a:cxn>
                <a:cxn ang="0">
                  <a:pos x="24" y="17"/>
                </a:cxn>
                <a:cxn ang="0">
                  <a:pos x="27" y="18"/>
                </a:cxn>
                <a:cxn ang="0">
                  <a:pos x="28" y="22"/>
                </a:cxn>
                <a:cxn ang="0">
                  <a:pos x="28" y="24"/>
                </a:cxn>
              </a:cxnLst>
              <a:rect l="0" t="0" r="r" b="b"/>
              <a:pathLst>
                <a:path w="34" h="34">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117475" y="1457326"/>
              <a:ext cx="55563" cy="55563"/>
            </a:xfrm>
            <a:custGeom>
              <a:avLst/>
              <a:gdLst/>
              <a:ahLst/>
              <a:cxnLst>
                <a:cxn ang="0">
                  <a:pos x="15" y="0"/>
                </a:cxn>
                <a:cxn ang="0">
                  <a:pos x="15" y="0"/>
                </a:cxn>
                <a:cxn ang="0">
                  <a:pos x="8" y="6"/>
                </a:cxn>
                <a:cxn ang="0">
                  <a:pos x="3" y="13"/>
                </a:cxn>
                <a:cxn ang="0">
                  <a:pos x="0" y="16"/>
                </a:cxn>
                <a:cxn ang="0">
                  <a:pos x="1" y="19"/>
                </a:cxn>
                <a:cxn ang="0">
                  <a:pos x="3" y="19"/>
                </a:cxn>
                <a:cxn ang="0">
                  <a:pos x="4" y="18"/>
                </a:cxn>
                <a:cxn ang="0">
                  <a:pos x="6" y="15"/>
                </a:cxn>
                <a:cxn ang="0">
                  <a:pos x="11" y="9"/>
                </a:cxn>
                <a:cxn ang="0">
                  <a:pos x="18" y="3"/>
                </a:cxn>
                <a:cxn ang="0">
                  <a:pos x="18" y="3"/>
                </a:cxn>
                <a:cxn ang="0">
                  <a:pos x="18" y="3"/>
                </a:cxn>
                <a:cxn ang="0">
                  <a:pos x="18" y="0"/>
                </a:cxn>
                <a:cxn ang="0">
                  <a:pos x="15" y="0"/>
                </a:cxn>
                <a:cxn ang="0">
                  <a:pos x="15" y="0"/>
                </a:cxn>
                <a:cxn ang="0">
                  <a:pos x="15" y="0"/>
                </a:cxn>
              </a:cxnLst>
              <a:rect l="0" t="0" r="r" b="b"/>
              <a:pathLst>
                <a:path w="19" h="19">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0975" y="1263651"/>
              <a:ext cx="55563" cy="58738"/>
            </a:xfrm>
            <a:custGeom>
              <a:avLst/>
              <a:gdLst/>
              <a:ahLst/>
              <a:cxnLst>
                <a:cxn ang="0">
                  <a:pos x="7" y="11"/>
                </a:cxn>
                <a:cxn ang="0">
                  <a:pos x="1" y="16"/>
                </a:cxn>
                <a:cxn ang="0">
                  <a:pos x="1" y="17"/>
                </a:cxn>
                <a:cxn ang="0">
                  <a:pos x="1" y="19"/>
                </a:cxn>
                <a:cxn ang="0">
                  <a:pos x="3" y="19"/>
                </a:cxn>
                <a:cxn ang="0">
                  <a:pos x="3" y="19"/>
                </a:cxn>
                <a:cxn ang="0">
                  <a:pos x="10" y="13"/>
                </a:cxn>
                <a:cxn ang="0">
                  <a:pos x="16" y="7"/>
                </a:cxn>
                <a:cxn ang="0">
                  <a:pos x="18" y="3"/>
                </a:cxn>
                <a:cxn ang="0">
                  <a:pos x="18" y="1"/>
                </a:cxn>
                <a:cxn ang="0">
                  <a:pos x="16" y="1"/>
                </a:cxn>
                <a:cxn ang="0">
                  <a:pos x="15" y="1"/>
                </a:cxn>
                <a:cxn ang="0">
                  <a:pos x="13" y="5"/>
                </a:cxn>
                <a:cxn ang="0">
                  <a:pos x="7" y="11"/>
                </a:cxn>
                <a:cxn ang="0">
                  <a:pos x="7" y="11"/>
                </a:cxn>
                <a:cxn ang="0">
                  <a:pos x="7" y="11"/>
                </a:cxn>
              </a:cxnLst>
              <a:rect l="0" t="0" r="r" b="b"/>
              <a:pathLst>
                <a:path w="19" h="2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15"/>
          <p:cNvGrpSpPr/>
          <p:nvPr/>
        </p:nvGrpSpPr>
        <p:grpSpPr>
          <a:xfrm>
            <a:off x="7777087" y="2920143"/>
            <a:ext cx="192080" cy="192629"/>
            <a:chOff x="7216775" y="2687638"/>
            <a:chExt cx="555625" cy="557212"/>
          </a:xfrm>
          <a:solidFill>
            <a:schemeClr val="bg1">
              <a:lumMod val="65000"/>
            </a:schemeClr>
          </a:solidFill>
        </p:grpSpPr>
        <p:sp>
          <p:nvSpPr>
            <p:cNvPr id="90"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8905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8417" y="296333"/>
            <a:ext cx="2460930" cy="584775"/>
          </a:xfrm>
          <a:prstGeom prst="rect">
            <a:avLst/>
          </a:prstGeom>
          <a:noFill/>
        </p:spPr>
        <p:txBody>
          <a:bodyPr wrap="non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HJT </a:t>
            </a:r>
            <a:r>
              <a:rPr lang="en-US" altLang="zh-CN" sz="1600" b="1" dirty="0">
                <a:solidFill>
                  <a:prstClr val="white"/>
                </a:solidFill>
                <a:latin typeface="微软雅黑" panose="020B0503020204020204" pitchFamily="34" charset="-122"/>
                <a:ea typeface="微软雅黑" panose="020B0503020204020204" pitchFamily="34" charset="-122"/>
              </a:rPr>
              <a:t>No LID/PID Effect</a:t>
            </a:r>
          </a:p>
          <a:p>
            <a:pPr>
              <a:buClr>
                <a:schemeClr val="tx1">
                  <a:lumMod val="85000"/>
                  <a:lumOff val="15000"/>
                </a:schemeClr>
              </a:buClr>
              <a:buSzPct val="105000"/>
            </a:pP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92" name="图片 91" descr="图示&#10;&#10;描述已自动生成">
            <a:extLst>
              <a:ext uri="{FF2B5EF4-FFF2-40B4-BE49-F238E27FC236}">
                <a16:creationId xmlns="" xmlns:a16="http://schemas.microsoft.com/office/drawing/2014/main" id="{FA81E306-C2D5-9441-B0DF-63912D8D4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197" y="1546302"/>
            <a:ext cx="1911617" cy="1676858"/>
          </a:xfrm>
          <a:prstGeom prst="rect">
            <a:avLst/>
          </a:prstGeom>
        </p:spPr>
      </p:pic>
      <p:graphicFrame>
        <p:nvGraphicFramePr>
          <p:cNvPr id="93" name="图表 92"/>
          <p:cNvGraphicFramePr/>
          <p:nvPr>
            <p:extLst>
              <p:ext uri="{D42A27DB-BD31-4B8C-83A1-F6EECF244321}">
                <p14:modId xmlns:p14="http://schemas.microsoft.com/office/powerpoint/2010/main" val="3065165549"/>
              </p:ext>
            </p:extLst>
          </p:nvPr>
        </p:nvGraphicFramePr>
        <p:xfrm>
          <a:off x="2086358" y="1449657"/>
          <a:ext cx="3119612" cy="1732157"/>
        </p:xfrm>
        <a:graphic>
          <a:graphicData uri="http://schemas.openxmlformats.org/drawingml/2006/chart">
            <c:chart xmlns:c="http://schemas.openxmlformats.org/drawingml/2006/chart" xmlns:r="http://schemas.openxmlformats.org/officeDocument/2006/relationships" r:id="rId3"/>
          </a:graphicData>
        </a:graphic>
      </p:graphicFrame>
      <p:pic>
        <p:nvPicPr>
          <p:cNvPr id="94" name="图片 93"/>
          <p:cNvPicPr>
            <a:picLocks noChangeAspect="1"/>
          </p:cNvPicPr>
          <p:nvPr/>
        </p:nvPicPr>
        <p:blipFill rotWithShape="1">
          <a:blip r:embed="rId4">
            <a:extLst>
              <a:ext uri="{28A0092B-C50C-407E-A947-70E740481C1C}">
                <a14:useLocalDpi xmlns:a14="http://schemas.microsoft.com/office/drawing/2010/main" val="0"/>
              </a:ext>
            </a:extLst>
          </a:blip>
          <a:srcRect r="1153" b="2195"/>
          <a:stretch/>
        </p:blipFill>
        <p:spPr>
          <a:xfrm>
            <a:off x="5270810" y="1464527"/>
            <a:ext cx="3496691" cy="1680117"/>
          </a:xfrm>
          <a:prstGeom prst="rect">
            <a:avLst/>
          </a:prstGeom>
        </p:spPr>
      </p:pic>
      <p:sp>
        <p:nvSpPr>
          <p:cNvPr id="4" name="矩形 3"/>
          <p:cNvSpPr/>
          <p:nvPr/>
        </p:nvSpPr>
        <p:spPr>
          <a:xfrm>
            <a:off x="2183244" y="3291721"/>
            <a:ext cx="3098996" cy="1169551"/>
          </a:xfrm>
          <a:prstGeom prst="rect">
            <a:avLst/>
          </a:prstGeom>
        </p:spPr>
        <p:txBody>
          <a:bodyPr wrap="square">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Note: LID: P-type cells doped with boron and oxygen and metal impurities light irradiation to form compounds, resulting in the cell's efficiency decay; </a:t>
            </a:r>
          </a:p>
          <a:p>
            <a:r>
              <a:rPr lang="en-US" altLang="zh-CN" sz="1000" dirty="0">
                <a:solidFill>
                  <a:schemeClr val="bg1"/>
                </a:solidFill>
                <a:latin typeface="微软雅黑" panose="020B0503020204020204" pitchFamily="34" charset="-122"/>
                <a:ea typeface="微软雅黑" panose="020B0503020204020204" pitchFamily="34" charset="-122"/>
              </a:rPr>
              <a:t>N-type silicon wafers are mainly doped with phosphorus, which is not easy to form compounds in sunlight.</a:t>
            </a:r>
          </a:p>
        </p:txBody>
      </p:sp>
      <p:sp>
        <p:nvSpPr>
          <p:cNvPr id="3" name="矩形 2"/>
          <p:cNvSpPr/>
          <p:nvPr/>
        </p:nvSpPr>
        <p:spPr>
          <a:xfrm>
            <a:off x="5270810" y="3291721"/>
            <a:ext cx="3658291" cy="1323439"/>
          </a:xfrm>
          <a:prstGeom prst="rect">
            <a:avLst/>
          </a:prstGeom>
        </p:spPr>
        <p:txBody>
          <a:bodyPr wrap="square">
            <a:spAutoFit/>
          </a:bodyPr>
          <a:lstStyle/>
          <a:p>
            <a:r>
              <a:rPr lang="en-US" altLang="zh-CN" sz="1000" dirty="0" smtClean="0">
                <a:solidFill>
                  <a:schemeClr val="bg1"/>
                </a:solidFill>
                <a:latin typeface="微软雅黑" panose="020B0503020204020204" pitchFamily="34" charset="-122"/>
                <a:ea typeface="微软雅黑" panose="020B0503020204020204" pitchFamily="34" charset="-122"/>
              </a:rPr>
              <a:t>1</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en-US" altLang="zh-CN" sz="1000" dirty="0" smtClean="0">
                <a:solidFill>
                  <a:schemeClr val="bg1"/>
                </a:solidFill>
                <a:latin typeface="微软雅黑" panose="020B0503020204020204" pitchFamily="34" charset="-122"/>
                <a:ea typeface="微软雅黑" panose="020B0503020204020204" pitchFamily="34" charset="-122"/>
              </a:rPr>
              <a:t>The </a:t>
            </a:r>
            <a:r>
              <a:rPr lang="en-US" altLang="zh-CN" sz="1000" dirty="0">
                <a:solidFill>
                  <a:schemeClr val="bg1"/>
                </a:solidFill>
                <a:latin typeface="微软雅黑" panose="020B0503020204020204" pitchFamily="34" charset="-122"/>
                <a:ea typeface="微软雅黑" panose="020B0503020204020204" pitchFamily="34" charset="-122"/>
              </a:rPr>
              <a:t>HJT cell is designed with conductive TCO surface and insulation-free layer, so there is no build-up surface layer charge</a:t>
            </a:r>
            <a:r>
              <a:rPr lang="en-US" altLang="zh-CN" sz="1000" dirty="0" smtClean="0">
                <a:solidFill>
                  <a:schemeClr val="bg1"/>
                </a:solidFill>
                <a:latin typeface="微软雅黑" panose="020B0503020204020204" pitchFamily="34" charset="-122"/>
                <a:ea typeface="微软雅黑" panose="020B0503020204020204" pitchFamily="34" charset="-122"/>
              </a:rPr>
              <a:t>.</a:t>
            </a:r>
          </a:p>
          <a:p>
            <a:r>
              <a:rPr lang="en-US" altLang="zh-CN" sz="1000" dirty="0" smtClean="0">
                <a:solidFill>
                  <a:schemeClr val="bg1"/>
                </a:solidFill>
                <a:latin typeface="微软雅黑" panose="020B0503020204020204" pitchFamily="34" charset="-122"/>
                <a:ea typeface="微软雅黑" panose="020B0503020204020204" pitchFamily="34" charset="-122"/>
              </a:rPr>
              <a:t>2</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en-US" altLang="zh-CN" sz="1000" dirty="0" smtClean="0">
                <a:solidFill>
                  <a:schemeClr val="bg1"/>
                </a:solidFill>
                <a:latin typeface="微软雅黑" panose="020B0503020204020204" pitchFamily="34" charset="-122"/>
                <a:ea typeface="微软雅黑" panose="020B0503020204020204" pitchFamily="34" charset="-122"/>
              </a:rPr>
              <a:t>25 </a:t>
            </a:r>
            <a:r>
              <a:rPr lang="en-US" altLang="zh-CN" sz="1000" dirty="0">
                <a:solidFill>
                  <a:schemeClr val="bg1"/>
                </a:solidFill>
                <a:latin typeface="微软雅黑" panose="020B0503020204020204" pitchFamily="34" charset="-122"/>
                <a:ea typeface="微软雅黑" panose="020B0503020204020204" pitchFamily="34" charset="-122"/>
              </a:rPr>
              <a:t>years of HJT module application with no customer feedback of PID occurrences</a:t>
            </a:r>
            <a:r>
              <a:rPr lang="en-US" altLang="zh-CN" sz="1000" dirty="0" smtClean="0">
                <a:solidFill>
                  <a:schemeClr val="bg1"/>
                </a:solidFill>
                <a:latin typeface="微软雅黑" panose="020B0503020204020204" pitchFamily="34" charset="-122"/>
                <a:ea typeface="微软雅黑" panose="020B0503020204020204" pitchFamily="34" charset="-122"/>
              </a:rPr>
              <a:t>.</a:t>
            </a:r>
          </a:p>
          <a:p>
            <a:r>
              <a:rPr lang="en-US" altLang="zh-CN" sz="1000" dirty="0" smtClean="0">
                <a:solidFill>
                  <a:schemeClr val="bg1"/>
                </a:solidFill>
                <a:latin typeface="微软雅黑" panose="020B0503020204020204" pitchFamily="34" charset="-122"/>
                <a:ea typeface="微软雅黑" panose="020B0503020204020204" pitchFamily="34" charset="-122"/>
              </a:rPr>
              <a:t>3</a:t>
            </a:r>
            <a:r>
              <a:rPr lang="zh-CN" altLang="en-US" sz="1000" dirty="0" smtClean="0">
                <a:solidFill>
                  <a:schemeClr val="bg1"/>
                </a:solidFill>
                <a:latin typeface="微软雅黑" panose="020B0503020204020204" pitchFamily="34" charset="-122"/>
                <a:ea typeface="微软雅黑" panose="020B0503020204020204" pitchFamily="34" charset="-122"/>
              </a:rPr>
              <a:t>、</a:t>
            </a:r>
            <a:r>
              <a:rPr lang="en-US" altLang="zh-CN" sz="1000" dirty="0" smtClean="0">
                <a:solidFill>
                  <a:schemeClr val="bg1"/>
                </a:solidFill>
                <a:latin typeface="微软雅黑" panose="020B0503020204020204" pitchFamily="34" charset="-122"/>
                <a:ea typeface="微软雅黑" panose="020B0503020204020204" pitchFamily="34" charset="-122"/>
              </a:rPr>
              <a:t>No </a:t>
            </a:r>
            <a:r>
              <a:rPr lang="en-US" altLang="zh-CN" sz="1000" dirty="0">
                <a:solidFill>
                  <a:schemeClr val="bg1"/>
                </a:solidFill>
                <a:latin typeface="微软雅黑" panose="020B0503020204020204" pitchFamily="34" charset="-122"/>
                <a:ea typeface="微软雅黑" panose="020B0503020204020204" pitchFamily="34" charset="-122"/>
              </a:rPr>
              <a:t>PID occurrences after in-house and third party reliability testing. </a:t>
            </a:r>
            <a:endParaRPr lang="en-US" altLang="zh-CN" sz="1000" dirty="0" smtClean="0">
              <a:solidFill>
                <a:schemeClr val="bg1"/>
              </a:solidFill>
              <a:latin typeface="微软雅黑" panose="020B0503020204020204" pitchFamily="34" charset="-122"/>
              <a:ea typeface="微软雅黑" panose="020B0503020204020204" pitchFamily="34" charset="-122"/>
            </a:endParaRPr>
          </a:p>
          <a:p>
            <a:r>
              <a:rPr lang="en-US" altLang="zh-CN" sz="1000" dirty="0" smtClean="0">
                <a:solidFill>
                  <a:schemeClr val="bg1"/>
                </a:solidFill>
                <a:latin typeface="微软雅黑" panose="020B0503020204020204" pitchFamily="34" charset="-122"/>
                <a:ea typeface="微软雅黑" panose="020B0503020204020204" pitchFamily="34" charset="-122"/>
              </a:rPr>
              <a:t>                                                      Data </a:t>
            </a:r>
            <a:r>
              <a:rPr lang="en-US" altLang="zh-CN" sz="1000" dirty="0">
                <a:solidFill>
                  <a:schemeClr val="bg1"/>
                </a:solidFill>
                <a:latin typeface="微软雅黑" panose="020B0503020204020204" pitchFamily="34" charset="-122"/>
                <a:ea typeface="微软雅黑" panose="020B0503020204020204" pitchFamily="34" charset="-122"/>
              </a:rPr>
              <a:t>Source: Panasonic</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14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D8B4795B-FECF-6646-B569-E3E29A3A6E76}"/>
              </a:ext>
            </a:extLst>
          </p:cNvPr>
          <p:cNvPicPr>
            <a:picLocks noChangeAspect="1"/>
          </p:cNvPicPr>
          <p:nvPr/>
        </p:nvPicPr>
        <p:blipFill>
          <a:blip r:embed="rId2"/>
          <a:stretch>
            <a:fillRect/>
          </a:stretch>
        </p:blipFill>
        <p:spPr>
          <a:xfrm>
            <a:off x="1677584" y="835548"/>
            <a:ext cx="5784850" cy="2306694"/>
          </a:xfrm>
          <a:prstGeom prst="rect">
            <a:avLst/>
          </a:prstGeom>
        </p:spPr>
      </p:pic>
      <p:sp>
        <p:nvSpPr>
          <p:cNvPr id="2" name="文本框 1"/>
          <p:cNvSpPr txBox="1"/>
          <p:nvPr/>
        </p:nvSpPr>
        <p:spPr>
          <a:xfrm>
            <a:off x="380999" y="296333"/>
            <a:ext cx="2475412" cy="338554"/>
          </a:xfrm>
          <a:prstGeom prst="rect">
            <a:avLst/>
          </a:prstGeom>
          <a:noFill/>
        </p:spPr>
        <p:txBody>
          <a:bodyPr wrap="square" rtlCol="0">
            <a:spAutoFit/>
          </a:bodyPr>
          <a:lstStyle/>
          <a:p>
            <a:pPr>
              <a:buClr>
                <a:schemeClr val="tx1">
                  <a:lumMod val="85000"/>
                  <a:lumOff val="15000"/>
                </a:schemeClr>
              </a:buClr>
              <a:buSzPct val="105000"/>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L</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owest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Degradation</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 xmlns:a16="http://schemas.microsoft.com/office/drawing/2014/main" id="{7EE966BA-A541-7043-A9DE-3D72F3B1F9A8}"/>
              </a:ext>
            </a:extLst>
          </p:cNvPr>
          <p:cNvSpPr/>
          <p:nvPr/>
        </p:nvSpPr>
        <p:spPr>
          <a:xfrm>
            <a:off x="702910" y="3198497"/>
            <a:ext cx="7537323" cy="1352676"/>
          </a:xfrm>
          <a:prstGeom prst="rect">
            <a:avLst/>
          </a:prstGeom>
        </p:spPr>
        <p:txBody>
          <a:bodyPr wrap="square" lIns="91438" tIns="45719" rIns="91438" bIns="45719">
            <a:spAutoFit/>
          </a:bodyPr>
          <a:lstStyle/>
          <a:p>
            <a:pPr algn="just">
              <a:lnSpc>
                <a:spcPct val="130000"/>
              </a:lnSpc>
            </a:pPr>
            <a:r>
              <a:rPr lang="en-US" altLang="zh-CN" sz="9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Akcome's</a:t>
            </a:r>
            <a:r>
              <a:rPr lang="en-US" altLang="zh-CN"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laminated module products use HJT cells, which have better attenuation resistance, high efficiency, stable and long-lasting power generation, while Hi-chaser promises to provide the best quality assurance to ensure maximum customer value</a:t>
            </a:r>
            <a:r>
              <a:rPr lang="en-US" altLang="zh-CN" sz="9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p>
          <a:p>
            <a:pPr algn="just">
              <a:lnSpc>
                <a:spcPct val="130000"/>
              </a:lnSpc>
            </a:pPr>
            <a:endParaRPr lang="en-US" altLang="zh-CN" sz="9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30000"/>
              </a:lnSpc>
            </a:pPr>
            <a:r>
              <a:rPr lang="en-US" altLang="zh-CN"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TCO film in HJT module prevents charge accumulation on the surface, resulting high resistance to PID; </a:t>
            </a:r>
            <a:endParaRPr lang="en-US" altLang="zh-CN" sz="9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30000"/>
              </a:lnSpc>
            </a:pPr>
            <a:endParaRPr lang="zh-CN" altLang="en-US"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just">
              <a:lnSpc>
                <a:spcPct val="130000"/>
              </a:lnSpc>
            </a:pPr>
            <a:r>
              <a:rPr lang="en-US" altLang="zh-CN"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LID (light-induced degradation) is mainly formed by B-O complex in silicon wafer. Because of the absence of B-O complex in n-type </a:t>
            </a:r>
            <a:r>
              <a:rPr lang="en-US" altLang="zh-CN" sz="900" dirty="0" err="1">
                <a:solidFill>
                  <a:schemeClr val="bg1"/>
                </a:solidFill>
                <a:latin typeface="微软雅黑" panose="020B0503020204020204" pitchFamily="34" charset="-122"/>
                <a:ea typeface="微软雅黑" panose="020B0503020204020204" pitchFamily="34" charset="-122"/>
                <a:cs typeface="Arial" panose="020B0604020202020204" pitchFamily="34" charset="0"/>
              </a:rPr>
              <a:t>silicons</a:t>
            </a:r>
            <a:r>
              <a:rPr lang="en-US" altLang="zh-CN"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the LID effect is less.</a:t>
            </a:r>
            <a:endParaRPr lang="zh-CN" altLang="en-US"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燕尾形 11">
            <a:extLst>
              <a:ext uri="{FF2B5EF4-FFF2-40B4-BE49-F238E27FC236}">
                <a16:creationId xmlns="" xmlns:a16="http://schemas.microsoft.com/office/drawing/2014/main" id="{90E3241F-CC52-7E46-AE0A-857BBFA818C1}"/>
              </a:ext>
            </a:extLst>
          </p:cNvPr>
          <p:cNvSpPr/>
          <p:nvPr/>
        </p:nvSpPr>
        <p:spPr>
          <a:xfrm>
            <a:off x="566168" y="3301771"/>
            <a:ext cx="136742" cy="136741"/>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endParaRPr kumimoji="1" lang="zh-CN" altLang="en-US">
              <a:solidFill>
                <a:schemeClr val="tx1"/>
              </a:solidFill>
            </a:endParaRPr>
          </a:p>
        </p:txBody>
      </p:sp>
      <p:sp>
        <p:nvSpPr>
          <p:cNvPr id="16" name="矩形 15">
            <a:extLst>
              <a:ext uri="{FF2B5EF4-FFF2-40B4-BE49-F238E27FC236}">
                <a16:creationId xmlns="" xmlns:a16="http://schemas.microsoft.com/office/drawing/2014/main" id="{A53EFD82-0844-DD46-BDE2-776D46AFFEE4}"/>
              </a:ext>
            </a:extLst>
          </p:cNvPr>
          <p:cNvSpPr/>
          <p:nvPr/>
        </p:nvSpPr>
        <p:spPr>
          <a:xfrm>
            <a:off x="2118091" y="995610"/>
            <a:ext cx="449162" cy="246221"/>
          </a:xfrm>
          <a:prstGeom prst="rect">
            <a:avLst/>
          </a:prstGeom>
        </p:spPr>
        <p:txBody>
          <a:bodyPr wrap="none">
            <a:spAutoFit/>
          </a:bodyPr>
          <a:lstStyle/>
          <a:p>
            <a:r>
              <a:rPr lang="en-US" altLang="zh-CN" sz="1000" dirty="0">
                <a:solidFill>
                  <a:schemeClr val="bg1"/>
                </a:solidFill>
                <a:latin typeface="Microsoft YaHei" charset="0"/>
                <a:ea typeface="Microsoft YaHei" charset="0"/>
                <a:cs typeface="Microsoft YaHei" charset="0"/>
              </a:rPr>
              <a:t>98%</a:t>
            </a:r>
            <a:endParaRPr lang="zh-CN" altLang="en-US" sz="1000" dirty="0"/>
          </a:p>
        </p:txBody>
      </p:sp>
      <p:sp>
        <p:nvSpPr>
          <p:cNvPr id="17" name="矩形 16">
            <a:extLst>
              <a:ext uri="{FF2B5EF4-FFF2-40B4-BE49-F238E27FC236}">
                <a16:creationId xmlns="" xmlns:a16="http://schemas.microsoft.com/office/drawing/2014/main" id="{3EBB089A-11D3-FD4A-82A5-9D3E0A62E146}"/>
              </a:ext>
            </a:extLst>
          </p:cNvPr>
          <p:cNvSpPr/>
          <p:nvPr/>
        </p:nvSpPr>
        <p:spPr>
          <a:xfrm>
            <a:off x="3537062" y="1480676"/>
            <a:ext cx="878767" cy="246221"/>
          </a:xfrm>
          <a:prstGeom prst="rect">
            <a:avLst/>
          </a:prstGeom>
        </p:spPr>
        <p:txBody>
          <a:bodyPr wrap="none">
            <a:spAutoFit/>
          </a:bodyPr>
          <a:lstStyle/>
          <a:p>
            <a:r>
              <a:rPr lang="en-US" altLang="zh-CN" sz="1000" dirty="0">
                <a:solidFill>
                  <a:schemeClr val="bg1"/>
                </a:solidFill>
                <a:latin typeface="Microsoft YaHei" charset="0"/>
                <a:ea typeface="Microsoft YaHei" charset="0"/>
                <a:cs typeface="Microsoft YaHei" charset="0"/>
              </a:rPr>
              <a:t>0.25%/Year</a:t>
            </a:r>
            <a:endParaRPr lang="zh-CN" altLang="en-US" sz="1000" dirty="0"/>
          </a:p>
        </p:txBody>
      </p:sp>
      <p:sp>
        <p:nvSpPr>
          <p:cNvPr id="18" name="矩形 17">
            <a:extLst>
              <a:ext uri="{FF2B5EF4-FFF2-40B4-BE49-F238E27FC236}">
                <a16:creationId xmlns="" xmlns:a16="http://schemas.microsoft.com/office/drawing/2014/main" id="{0F09AF49-E7A8-A44B-A08B-19037FB471E0}"/>
              </a:ext>
            </a:extLst>
          </p:cNvPr>
          <p:cNvSpPr/>
          <p:nvPr/>
        </p:nvSpPr>
        <p:spPr>
          <a:xfrm>
            <a:off x="4669751" y="813887"/>
            <a:ext cx="931665" cy="200055"/>
          </a:xfrm>
          <a:prstGeom prst="rect">
            <a:avLst/>
          </a:prstGeom>
        </p:spPr>
        <p:txBody>
          <a:bodyPr wrap="none">
            <a:spAutoFit/>
          </a:bodyPr>
          <a:lstStyle/>
          <a:p>
            <a:r>
              <a:rPr lang="en-US" altLang="zh-CN" sz="700" dirty="0">
                <a:solidFill>
                  <a:schemeClr val="bg1"/>
                </a:solidFill>
                <a:latin typeface="Microsoft YaHei" charset="0"/>
                <a:ea typeface="Microsoft YaHei" charset="0"/>
                <a:cs typeface="Microsoft YaHei" charset="0"/>
              </a:rPr>
              <a:t>Standard module</a:t>
            </a:r>
            <a:endParaRPr lang="zh-CN" altLang="en-US" sz="700" dirty="0"/>
          </a:p>
        </p:txBody>
      </p:sp>
      <p:sp>
        <p:nvSpPr>
          <p:cNvPr id="19" name="矩形 18">
            <a:extLst>
              <a:ext uri="{FF2B5EF4-FFF2-40B4-BE49-F238E27FC236}">
                <a16:creationId xmlns="" xmlns:a16="http://schemas.microsoft.com/office/drawing/2014/main" id="{14A44637-1B32-A04A-A12D-F099B2DD3A39}"/>
              </a:ext>
            </a:extLst>
          </p:cNvPr>
          <p:cNvSpPr/>
          <p:nvPr/>
        </p:nvSpPr>
        <p:spPr>
          <a:xfrm>
            <a:off x="5794462" y="821637"/>
            <a:ext cx="1091966" cy="200055"/>
          </a:xfrm>
          <a:prstGeom prst="rect">
            <a:avLst/>
          </a:prstGeom>
        </p:spPr>
        <p:txBody>
          <a:bodyPr wrap="none">
            <a:spAutoFit/>
          </a:bodyPr>
          <a:lstStyle/>
          <a:p>
            <a:r>
              <a:rPr lang="en-US" altLang="zh-CN" sz="700" dirty="0">
                <a:solidFill>
                  <a:schemeClr val="bg1"/>
                </a:solidFill>
                <a:latin typeface="Microsoft YaHei" charset="0"/>
                <a:ea typeface="Microsoft YaHei" charset="0"/>
                <a:cs typeface="Microsoft YaHei" charset="0"/>
              </a:rPr>
              <a:t>HJT shingled module</a:t>
            </a:r>
            <a:endParaRPr lang="zh-CN" altLang="en-US" sz="700" dirty="0"/>
          </a:p>
        </p:txBody>
      </p:sp>
      <p:sp>
        <p:nvSpPr>
          <p:cNvPr id="20" name="矩形 19">
            <a:extLst>
              <a:ext uri="{FF2B5EF4-FFF2-40B4-BE49-F238E27FC236}">
                <a16:creationId xmlns="" xmlns:a16="http://schemas.microsoft.com/office/drawing/2014/main" id="{BB6653AF-10AD-0C4E-BD7D-206D6B3CF882}"/>
              </a:ext>
            </a:extLst>
          </p:cNvPr>
          <p:cNvSpPr/>
          <p:nvPr/>
        </p:nvSpPr>
        <p:spPr>
          <a:xfrm>
            <a:off x="5138640" y="1664750"/>
            <a:ext cx="449162" cy="246221"/>
          </a:xfrm>
          <a:prstGeom prst="rect">
            <a:avLst/>
          </a:prstGeom>
        </p:spPr>
        <p:txBody>
          <a:bodyPr wrap="none">
            <a:spAutoFit/>
          </a:bodyPr>
          <a:lstStyle/>
          <a:p>
            <a:r>
              <a:rPr lang="en-US" altLang="zh-CN" sz="1000" dirty="0">
                <a:solidFill>
                  <a:schemeClr val="bg1"/>
                </a:solidFill>
                <a:latin typeface="Microsoft YaHei" charset="0"/>
                <a:ea typeface="Microsoft YaHei" charset="0"/>
                <a:cs typeface="Microsoft YaHei" charset="0"/>
              </a:rPr>
              <a:t>92%</a:t>
            </a:r>
            <a:endParaRPr lang="zh-CN" altLang="en-US" sz="1000" dirty="0"/>
          </a:p>
        </p:txBody>
      </p:sp>
      <p:sp>
        <p:nvSpPr>
          <p:cNvPr id="21" name="矩形 20">
            <a:extLst>
              <a:ext uri="{FF2B5EF4-FFF2-40B4-BE49-F238E27FC236}">
                <a16:creationId xmlns="" xmlns:a16="http://schemas.microsoft.com/office/drawing/2014/main" id="{5405B4AB-15D5-F24D-8FA6-B5CC7E588CCA}"/>
              </a:ext>
            </a:extLst>
          </p:cNvPr>
          <p:cNvSpPr/>
          <p:nvPr/>
        </p:nvSpPr>
        <p:spPr>
          <a:xfrm>
            <a:off x="5574627" y="1797798"/>
            <a:ext cx="630301" cy="246221"/>
          </a:xfrm>
          <a:prstGeom prst="rect">
            <a:avLst/>
          </a:prstGeom>
        </p:spPr>
        <p:txBody>
          <a:bodyPr wrap="none">
            <a:spAutoFit/>
          </a:bodyPr>
          <a:lstStyle/>
          <a:p>
            <a:r>
              <a:rPr lang="en-US" altLang="zh-CN" sz="1000" dirty="0">
                <a:solidFill>
                  <a:schemeClr val="bg1"/>
                </a:solidFill>
                <a:latin typeface="Microsoft YaHei" charset="0"/>
                <a:ea typeface="Microsoft YaHei" charset="0"/>
                <a:cs typeface="Microsoft YaHei" charset="0"/>
              </a:rPr>
              <a:t>90.75%</a:t>
            </a:r>
            <a:endParaRPr lang="zh-CN" altLang="en-US" sz="1000" dirty="0"/>
          </a:p>
        </p:txBody>
      </p:sp>
      <p:sp>
        <p:nvSpPr>
          <p:cNvPr id="22" name="矩形 21">
            <a:extLst>
              <a:ext uri="{FF2B5EF4-FFF2-40B4-BE49-F238E27FC236}">
                <a16:creationId xmlns="" xmlns:a16="http://schemas.microsoft.com/office/drawing/2014/main" id="{3FF36742-D5FA-A64A-9645-58AD0808142D}"/>
              </a:ext>
            </a:extLst>
          </p:cNvPr>
          <p:cNvSpPr/>
          <p:nvPr/>
        </p:nvSpPr>
        <p:spPr>
          <a:xfrm>
            <a:off x="6602771" y="1111934"/>
            <a:ext cx="582211" cy="400110"/>
          </a:xfrm>
          <a:prstGeom prst="rect">
            <a:avLst/>
          </a:prstGeom>
        </p:spPr>
        <p:txBody>
          <a:bodyPr wrap="none">
            <a:spAutoFit/>
          </a:bodyPr>
          <a:lstStyle/>
          <a:p>
            <a:r>
              <a:rPr lang="en-US" altLang="zh-CN" sz="2000" b="1" dirty="0">
                <a:solidFill>
                  <a:schemeClr val="bg1"/>
                </a:solidFill>
                <a:latin typeface="Microsoft YaHei" charset="0"/>
                <a:ea typeface="Microsoft YaHei" charset="0"/>
                <a:cs typeface="Microsoft YaHei" charset="0"/>
              </a:rPr>
              <a:t>2%</a:t>
            </a:r>
            <a:endParaRPr lang="zh-CN" altLang="en-US" sz="2000" b="1" dirty="0"/>
          </a:p>
        </p:txBody>
      </p:sp>
      <p:sp>
        <p:nvSpPr>
          <p:cNvPr id="23" name="矩形 22">
            <a:extLst>
              <a:ext uri="{FF2B5EF4-FFF2-40B4-BE49-F238E27FC236}">
                <a16:creationId xmlns="" xmlns:a16="http://schemas.microsoft.com/office/drawing/2014/main" id="{94D4D54A-FA87-F341-ADB2-629D176DDC25}"/>
              </a:ext>
            </a:extLst>
          </p:cNvPr>
          <p:cNvSpPr/>
          <p:nvPr/>
        </p:nvSpPr>
        <p:spPr>
          <a:xfrm>
            <a:off x="6628283" y="2117779"/>
            <a:ext cx="1085554" cy="400110"/>
          </a:xfrm>
          <a:prstGeom prst="rect">
            <a:avLst/>
          </a:prstGeom>
        </p:spPr>
        <p:txBody>
          <a:bodyPr wrap="none">
            <a:spAutoFit/>
          </a:bodyPr>
          <a:lstStyle/>
          <a:p>
            <a:r>
              <a:rPr lang="en-US" altLang="zh-CN" sz="2000" b="1" dirty="0">
                <a:solidFill>
                  <a:schemeClr val="bg1"/>
                </a:solidFill>
                <a:latin typeface="Microsoft YaHei" charset="0"/>
                <a:ea typeface="Microsoft YaHei" charset="0"/>
                <a:cs typeface="Microsoft YaHei" charset="0"/>
              </a:rPr>
              <a:t>-0.25%</a:t>
            </a:r>
            <a:endParaRPr lang="zh-CN" altLang="en-US" sz="2000" b="1" dirty="0"/>
          </a:p>
        </p:txBody>
      </p:sp>
      <p:sp>
        <p:nvSpPr>
          <p:cNvPr id="24" name="矩形 23">
            <a:extLst>
              <a:ext uri="{FF2B5EF4-FFF2-40B4-BE49-F238E27FC236}">
                <a16:creationId xmlns="" xmlns:a16="http://schemas.microsoft.com/office/drawing/2014/main" id="{3D249C38-9B65-A149-8036-5CDA13B4D6B8}"/>
              </a:ext>
            </a:extLst>
          </p:cNvPr>
          <p:cNvSpPr/>
          <p:nvPr/>
        </p:nvSpPr>
        <p:spPr>
          <a:xfrm>
            <a:off x="6602771" y="1464584"/>
            <a:ext cx="1191352" cy="400110"/>
          </a:xfrm>
          <a:prstGeom prst="rect">
            <a:avLst/>
          </a:prstGeom>
        </p:spPr>
        <p:txBody>
          <a:bodyPr wrap="none">
            <a:spAutoFit/>
          </a:bodyPr>
          <a:lstStyle/>
          <a:p>
            <a:r>
              <a:rPr lang="en-US" altLang="zh-CN" sz="1000" dirty="0">
                <a:solidFill>
                  <a:schemeClr val="bg1"/>
                </a:solidFill>
                <a:latin typeface="Microsoft YaHei" charset="0"/>
                <a:ea typeface="Microsoft YaHei" charset="0"/>
                <a:cs typeface="Microsoft YaHei" charset="0"/>
              </a:rPr>
              <a:t>Attenuation rate</a:t>
            </a:r>
          </a:p>
          <a:p>
            <a:r>
              <a:rPr lang="en-US" altLang="zh-CN" sz="1000" dirty="0">
                <a:solidFill>
                  <a:schemeClr val="bg1"/>
                </a:solidFill>
                <a:latin typeface="Microsoft YaHei" charset="0"/>
                <a:ea typeface="Microsoft YaHei" charset="0"/>
              </a:rPr>
              <a:t>in the first year</a:t>
            </a:r>
            <a:endParaRPr lang="zh-CN" altLang="en-US" sz="1000" dirty="0"/>
          </a:p>
        </p:txBody>
      </p:sp>
      <p:sp>
        <p:nvSpPr>
          <p:cNvPr id="25" name="矩形 24">
            <a:extLst>
              <a:ext uri="{FF2B5EF4-FFF2-40B4-BE49-F238E27FC236}">
                <a16:creationId xmlns="" xmlns:a16="http://schemas.microsoft.com/office/drawing/2014/main" id="{B17AE504-4D2A-DF47-AFCF-E899017EC25E}"/>
              </a:ext>
            </a:extLst>
          </p:cNvPr>
          <p:cNvSpPr/>
          <p:nvPr/>
        </p:nvSpPr>
        <p:spPr>
          <a:xfrm>
            <a:off x="6642830" y="2501428"/>
            <a:ext cx="1075326" cy="400110"/>
          </a:xfrm>
          <a:prstGeom prst="rect">
            <a:avLst/>
          </a:prstGeom>
        </p:spPr>
        <p:txBody>
          <a:bodyPr wrap="square">
            <a:spAutoFit/>
          </a:bodyPr>
          <a:lstStyle/>
          <a:p>
            <a:r>
              <a:rPr lang="en-US" altLang="zh-CN" sz="1000" dirty="0">
                <a:solidFill>
                  <a:schemeClr val="bg1"/>
                </a:solidFill>
                <a:latin typeface="Microsoft YaHei" charset="0"/>
                <a:ea typeface="Microsoft YaHei" charset="0"/>
                <a:cs typeface="Microsoft YaHei" charset="0"/>
              </a:rPr>
              <a:t>Linear annual </a:t>
            </a:r>
            <a:r>
              <a:rPr lang="en-US" altLang="zh-CN" sz="1000" dirty="0" err="1">
                <a:solidFill>
                  <a:schemeClr val="bg1"/>
                </a:solidFill>
                <a:latin typeface="Microsoft YaHei" charset="0"/>
                <a:ea typeface="Microsoft YaHei" charset="0"/>
                <a:cs typeface="Microsoft YaHei" charset="0"/>
              </a:rPr>
              <a:t>docay</a:t>
            </a:r>
            <a:endParaRPr lang="zh-CN" altLang="en-US" sz="1000" dirty="0"/>
          </a:p>
        </p:txBody>
      </p:sp>
      <p:sp>
        <p:nvSpPr>
          <p:cNvPr id="26" name="矩形 25">
            <a:extLst>
              <a:ext uri="{FF2B5EF4-FFF2-40B4-BE49-F238E27FC236}">
                <a16:creationId xmlns="" xmlns:a16="http://schemas.microsoft.com/office/drawing/2014/main" id="{15181DBB-9505-8842-8D63-EFC80005B8D7}"/>
              </a:ext>
            </a:extLst>
          </p:cNvPr>
          <p:cNvSpPr/>
          <p:nvPr/>
        </p:nvSpPr>
        <p:spPr>
          <a:xfrm>
            <a:off x="2023942" y="1277292"/>
            <a:ext cx="449162" cy="246221"/>
          </a:xfrm>
          <a:prstGeom prst="rect">
            <a:avLst/>
          </a:prstGeom>
        </p:spPr>
        <p:txBody>
          <a:bodyPr wrap="none">
            <a:spAutoFit/>
          </a:bodyPr>
          <a:lstStyle/>
          <a:p>
            <a:r>
              <a:rPr lang="en-US" altLang="zh-CN" sz="1000" dirty="0">
                <a:solidFill>
                  <a:schemeClr val="tx1">
                    <a:lumMod val="75000"/>
                    <a:lumOff val="25000"/>
                  </a:schemeClr>
                </a:solidFill>
                <a:latin typeface="Microsoft YaHei" charset="0"/>
                <a:ea typeface="Microsoft YaHei" charset="0"/>
                <a:cs typeface="Microsoft YaHei" charset="0"/>
              </a:rPr>
              <a:t>98%</a:t>
            </a:r>
            <a:endParaRPr lang="zh-CN" altLang="en-US" sz="1000" dirty="0">
              <a:solidFill>
                <a:schemeClr val="tx1">
                  <a:lumMod val="75000"/>
                  <a:lumOff val="25000"/>
                </a:schemeClr>
              </a:solidFill>
            </a:endParaRPr>
          </a:p>
        </p:txBody>
      </p:sp>
      <p:sp>
        <p:nvSpPr>
          <p:cNvPr id="27" name="矩形 26">
            <a:extLst>
              <a:ext uri="{FF2B5EF4-FFF2-40B4-BE49-F238E27FC236}">
                <a16:creationId xmlns="" xmlns:a16="http://schemas.microsoft.com/office/drawing/2014/main" id="{6308EC8D-9F82-994E-B4B3-4B0D62DDEC59}"/>
              </a:ext>
            </a:extLst>
          </p:cNvPr>
          <p:cNvSpPr/>
          <p:nvPr/>
        </p:nvSpPr>
        <p:spPr>
          <a:xfrm>
            <a:off x="3411401" y="1908551"/>
            <a:ext cx="878767" cy="246221"/>
          </a:xfrm>
          <a:prstGeom prst="rect">
            <a:avLst/>
          </a:prstGeom>
        </p:spPr>
        <p:txBody>
          <a:bodyPr wrap="none">
            <a:spAutoFit/>
          </a:bodyPr>
          <a:lstStyle/>
          <a:p>
            <a:r>
              <a:rPr lang="en-US" altLang="zh-CN" sz="1000" dirty="0">
                <a:solidFill>
                  <a:schemeClr val="tx1">
                    <a:lumMod val="75000"/>
                    <a:lumOff val="25000"/>
                  </a:schemeClr>
                </a:solidFill>
                <a:latin typeface="Microsoft YaHei" charset="0"/>
                <a:ea typeface="Microsoft YaHei" charset="0"/>
                <a:cs typeface="Microsoft YaHei" charset="0"/>
              </a:rPr>
              <a:t>0.55%/Year</a:t>
            </a:r>
            <a:endParaRPr lang="zh-CN" altLang="en-US" sz="1000" dirty="0">
              <a:solidFill>
                <a:schemeClr val="tx1">
                  <a:lumMod val="75000"/>
                  <a:lumOff val="25000"/>
                </a:schemeClr>
              </a:solidFill>
            </a:endParaRPr>
          </a:p>
        </p:txBody>
      </p:sp>
      <p:sp>
        <p:nvSpPr>
          <p:cNvPr id="28" name="矩形 27">
            <a:extLst>
              <a:ext uri="{FF2B5EF4-FFF2-40B4-BE49-F238E27FC236}">
                <a16:creationId xmlns="" xmlns:a16="http://schemas.microsoft.com/office/drawing/2014/main" id="{5AB97B38-570C-E449-ABA6-A37B16B22526}"/>
              </a:ext>
            </a:extLst>
          </p:cNvPr>
          <p:cNvSpPr/>
          <p:nvPr/>
        </p:nvSpPr>
        <p:spPr>
          <a:xfrm>
            <a:off x="4954205" y="2356099"/>
            <a:ext cx="554960" cy="246221"/>
          </a:xfrm>
          <a:prstGeom prst="rect">
            <a:avLst/>
          </a:prstGeom>
        </p:spPr>
        <p:txBody>
          <a:bodyPr wrap="none">
            <a:spAutoFit/>
          </a:bodyPr>
          <a:lstStyle/>
          <a:p>
            <a:r>
              <a:rPr lang="en-US" altLang="zh-CN" sz="1000" dirty="0">
                <a:solidFill>
                  <a:schemeClr val="tx1">
                    <a:lumMod val="75000"/>
                    <a:lumOff val="25000"/>
                  </a:schemeClr>
                </a:solidFill>
                <a:latin typeface="Microsoft YaHei" charset="0"/>
                <a:ea typeface="Microsoft YaHei" charset="0"/>
                <a:cs typeface="Microsoft YaHei" charset="0"/>
              </a:rPr>
              <a:t>84.8%</a:t>
            </a:r>
            <a:endParaRPr lang="zh-CN" altLang="en-US" sz="1000" dirty="0">
              <a:solidFill>
                <a:schemeClr val="tx1">
                  <a:lumMod val="75000"/>
                  <a:lumOff val="25000"/>
                </a:schemeClr>
              </a:solidFill>
            </a:endParaRPr>
          </a:p>
        </p:txBody>
      </p:sp>
      <p:sp>
        <p:nvSpPr>
          <p:cNvPr id="29" name="燕尾形 28">
            <a:extLst>
              <a:ext uri="{FF2B5EF4-FFF2-40B4-BE49-F238E27FC236}">
                <a16:creationId xmlns="" xmlns:a16="http://schemas.microsoft.com/office/drawing/2014/main" id="{90E3241F-CC52-7E46-AE0A-857BBFA818C1}"/>
              </a:ext>
            </a:extLst>
          </p:cNvPr>
          <p:cNvSpPr/>
          <p:nvPr/>
        </p:nvSpPr>
        <p:spPr>
          <a:xfrm>
            <a:off x="566168" y="3799736"/>
            <a:ext cx="136742" cy="136741"/>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endParaRPr kumimoji="1" lang="zh-CN" altLang="en-US">
              <a:solidFill>
                <a:schemeClr val="tx1"/>
              </a:solidFill>
            </a:endParaRPr>
          </a:p>
        </p:txBody>
      </p:sp>
      <p:sp>
        <p:nvSpPr>
          <p:cNvPr id="30" name="燕尾形 29">
            <a:extLst>
              <a:ext uri="{FF2B5EF4-FFF2-40B4-BE49-F238E27FC236}">
                <a16:creationId xmlns="" xmlns:a16="http://schemas.microsoft.com/office/drawing/2014/main" id="{90E3241F-CC52-7E46-AE0A-857BBFA818C1}"/>
              </a:ext>
            </a:extLst>
          </p:cNvPr>
          <p:cNvSpPr/>
          <p:nvPr/>
        </p:nvSpPr>
        <p:spPr>
          <a:xfrm>
            <a:off x="566168" y="4192575"/>
            <a:ext cx="136742" cy="136741"/>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just"/>
            <a:endParaRPr kumimoji="1" lang="zh-CN" altLang="en-US">
              <a:solidFill>
                <a:schemeClr val="tx1"/>
              </a:solidFill>
            </a:endParaRPr>
          </a:p>
        </p:txBody>
      </p:sp>
      <p:sp>
        <p:nvSpPr>
          <p:cNvPr id="31" name="折角形 30">
            <a:extLst>
              <a:ext uri="{FF2B5EF4-FFF2-40B4-BE49-F238E27FC236}">
                <a16:creationId xmlns="" xmlns:a16="http://schemas.microsoft.com/office/drawing/2014/main" id="{A02EB6E9-BAD1-F644-8814-3718FBF48630}"/>
              </a:ext>
            </a:extLst>
          </p:cNvPr>
          <p:cNvSpPr/>
          <p:nvPr/>
        </p:nvSpPr>
        <p:spPr>
          <a:xfrm>
            <a:off x="1198338" y="4529474"/>
            <a:ext cx="5695538" cy="510362"/>
          </a:xfrm>
          <a:prstGeom prst="foldedCorner">
            <a:avLst>
              <a:gd name="adj" fmla="val 4104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zh-CN" sz="900" dirty="0">
                <a:latin typeface="微软雅黑" panose="020B0503020204020204" pitchFamily="34" charset="-122"/>
                <a:ea typeface="微软雅黑" panose="020B0503020204020204" pitchFamily="34" charset="-122"/>
              </a:rPr>
              <a:t>Low temperature coefficient and high </a:t>
            </a:r>
            <a:r>
              <a:rPr kumimoji="1" lang="en-US" altLang="zh-CN" sz="900" dirty="0" err="1">
                <a:latin typeface="微软雅黑" panose="020B0503020204020204" pitchFamily="34" charset="-122"/>
                <a:ea typeface="微软雅黑" panose="020B0503020204020204" pitchFamily="34" charset="-122"/>
              </a:rPr>
              <a:t>bifaciality</a:t>
            </a:r>
            <a:r>
              <a:rPr kumimoji="1" lang="en-US" altLang="zh-CN" sz="900" dirty="0">
                <a:latin typeface="微软雅黑" panose="020B0503020204020204" pitchFamily="34" charset="-122"/>
                <a:ea typeface="微软雅黑" panose="020B0503020204020204" pitchFamily="34" charset="-122"/>
              </a:rPr>
              <a:t> performance allows HJT module to bring more energy yield. According to the existing power warranty curve, HJT module has higher power retention rate than that of Mono PERC. Higher power retention rate brings more energy yields.</a:t>
            </a:r>
            <a:endParaRPr kumimoji="1" lang="zh-CN" altLang="en-US" sz="9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199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3306483"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L</a:t>
            </a:r>
            <a:r>
              <a:rPr lang="en-US" altLang="zh-CN" sz="1600" b="1" dirty="0" err="1">
                <a:solidFill>
                  <a:schemeClr val="bg1"/>
                </a:solidFill>
                <a:latin typeface="Arial" panose="020B0604020202020204" pitchFamily="34" charset="0"/>
                <a:ea typeface="微软雅黑" panose="020B0503020204020204" pitchFamily="34" charset="-122"/>
                <a:cs typeface="Arial" panose="020B0604020202020204" pitchFamily="34" charset="0"/>
              </a:rPr>
              <a:t>ower</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Temperature</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Coefficients</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8" name="图表 7">
            <a:extLst>
              <a:ext uri="{FF2B5EF4-FFF2-40B4-BE49-F238E27FC236}">
                <a16:creationId xmlns="" xmlns:a16="http://schemas.microsoft.com/office/drawing/2014/main" id="{4E1C96F7-B2AE-6543-8401-FD97C5BE22FF}"/>
              </a:ext>
            </a:extLst>
          </p:cNvPr>
          <p:cNvGraphicFramePr/>
          <p:nvPr>
            <p:extLst>
              <p:ext uri="{D42A27DB-BD31-4B8C-83A1-F6EECF244321}">
                <p14:modId xmlns:p14="http://schemas.microsoft.com/office/powerpoint/2010/main" val="4191720745"/>
              </p:ext>
            </p:extLst>
          </p:nvPr>
        </p:nvGraphicFramePr>
        <p:xfrm>
          <a:off x="499904" y="1047459"/>
          <a:ext cx="3787083" cy="22774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6">
            <a:extLst>
              <a:ext uri="{FF2B5EF4-FFF2-40B4-BE49-F238E27FC236}">
                <a16:creationId xmlns="" xmlns:a16="http://schemas.microsoft.com/office/drawing/2014/main" id="{9E0DF23C-A5B5-E740-9B58-B6D7558F9660}"/>
              </a:ext>
            </a:extLst>
          </p:cNvPr>
          <p:cNvSpPr txBox="1"/>
          <p:nvPr/>
        </p:nvSpPr>
        <p:spPr>
          <a:xfrm>
            <a:off x="761777" y="1275773"/>
            <a:ext cx="350891" cy="1664558"/>
          </a:xfrm>
          <a:prstGeom prst="rect">
            <a:avLst/>
          </a:prstGeom>
          <a:noFill/>
        </p:spPr>
        <p:txBody>
          <a:bodyPr wrap="square" rtlCol="0">
            <a:spAutoFit/>
          </a:bodyPr>
          <a:lstStyle/>
          <a:p>
            <a:pPr>
              <a:lnSpc>
                <a:spcPct val="250000"/>
              </a:lnSpc>
            </a:pPr>
            <a:r>
              <a:rPr lang="en-US" altLang="zh-CN" sz="700" dirty="0">
                <a:solidFill>
                  <a:schemeClr val="bg1"/>
                </a:solidFill>
              </a:rPr>
              <a:t>1.10</a:t>
            </a:r>
          </a:p>
          <a:p>
            <a:pPr>
              <a:lnSpc>
                <a:spcPct val="250000"/>
              </a:lnSpc>
            </a:pPr>
            <a:r>
              <a:rPr lang="en-US" altLang="zh-CN" sz="700" dirty="0">
                <a:solidFill>
                  <a:schemeClr val="bg1"/>
                </a:solidFill>
              </a:rPr>
              <a:t>1.05</a:t>
            </a:r>
          </a:p>
          <a:p>
            <a:pPr>
              <a:lnSpc>
                <a:spcPct val="250000"/>
              </a:lnSpc>
            </a:pPr>
            <a:r>
              <a:rPr lang="en-US" altLang="zh-CN" sz="700" dirty="0">
                <a:solidFill>
                  <a:schemeClr val="bg1"/>
                </a:solidFill>
              </a:rPr>
              <a:t>1.00</a:t>
            </a:r>
          </a:p>
          <a:p>
            <a:pPr>
              <a:lnSpc>
                <a:spcPct val="250000"/>
              </a:lnSpc>
            </a:pPr>
            <a:r>
              <a:rPr lang="en-US" altLang="zh-CN" sz="700" dirty="0">
                <a:solidFill>
                  <a:schemeClr val="bg1"/>
                </a:solidFill>
              </a:rPr>
              <a:t>0.90</a:t>
            </a:r>
          </a:p>
          <a:p>
            <a:pPr>
              <a:lnSpc>
                <a:spcPct val="250000"/>
              </a:lnSpc>
            </a:pPr>
            <a:r>
              <a:rPr lang="en-US" altLang="zh-CN" sz="700" dirty="0">
                <a:solidFill>
                  <a:schemeClr val="bg1"/>
                </a:solidFill>
              </a:rPr>
              <a:t>0.85</a:t>
            </a:r>
          </a:p>
          <a:p>
            <a:pPr>
              <a:lnSpc>
                <a:spcPct val="250000"/>
              </a:lnSpc>
            </a:pPr>
            <a:r>
              <a:rPr lang="en-US" altLang="zh-CN" sz="700" dirty="0">
                <a:solidFill>
                  <a:schemeClr val="bg1"/>
                </a:solidFill>
              </a:rPr>
              <a:t>0.80</a:t>
            </a:r>
            <a:endParaRPr lang="zh-CN" altLang="en-US" sz="700" dirty="0">
              <a:solidFill>
                <a:schemeClr val="bg1"/>
              </a:solidFill>
            </a:endParaRPr>
          </a:p>
        </p:txBody>
      </p:sp>
      <p:sp>
        <p:nvSpPr>
          <p:cNvPr id="10" name="TextBox 4">
            <a:extLst>
              <a:ext uri="{FF2B5EF4-FFF2-40B4-BE49-F238E27FC236}">
                <a16:creationId xmlns="" xmlns:a16="http://schemas.microsoft.com/office/drawing/2014/main" id="{B3DF0AF0-8F9A-3E4B-988A-0DCBE6747543}"/>
              </a:ext>
            </a:extLst>
          </p:cNvPr>
          <p:cNvSpPr txBox="1"/>
          <p:nvPr/>
        </p:nvSpPr>
        <p:spPr>
          <a:xfrm>
            <a:off x="541323" y="3292996"/>
            <a:ext cx="3995051" cy="1742783"/>
          </a:xfrm>
          <a:prstGeom prst="rect">
            <a:avLst/>
          </a:prstGeom>
          <a:noFill/>
        </p:spPr>
        <p:txBody>
          <a:bodyPr wrap="square" lIns="91438" tIns="45719" rIns="91438" bIns="45719" rtlCol="0">
            <a:spAutoFit/>
          </a:bodyPr>
          <a:lstStyle/>
          <a:p>
            <a:pPr algn="just">
              <a:lnSpc>
                <a:spcPct val="150000"/>
              </a:lnSpc>
            </a:pPr>
            <a:r>
              <a:rPr sz="1000" dirty="0">
                <a:solidFill>
                  <a:schemeClr val="bg1"/>
                </a:solidFill>
                <a:latin typeface="Arial" panose="020B0604020202020204" pitchFamily="34" charset="0"/>
                <a:ea typeface="微软雅黑" panose="020B0503020204020204" pitchFamily="34" charset="-122"/>
                <a:cs typeface="Arial" panose="020B0604020202020204" pitchFamily="34" charset="0"/>
              </a:rPr>
              <a:t>Compared to PERC module, HJ</a:t>
            </a:r>
            <a:r>
              <a:rPr 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rPr>
              <a:t>T</a:t>
            </a:r>
            <a:r>
              <a:rPr sz="1000" dirty="0">
                <a:solidFill>
                  <a:schemeClr val="bg1"/>
                </a:solidFill>
                <a:latin typeface="Arial" panose="020B0604020202020204" pitchFamily="34" charset="0"/>
                <a:ea typeface="微软雅黑" panose="020B0503020204020204" pitchFamily="34" charset="-122"/>
                <a:cs typeface="Arial" panose="020B0604020202020204" pitchFamily="34" charset="0"/>
              </a:rPr>
              <a:t> features lower power temperature coefficient and higher output power. It is about </a:t>
            </a:r>
            <a:r>
              <a:rPr sz="1100"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4.</a:t>
            </a:r>
            <a:r>
              <a:rPr lang="en-US" sz="1100"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9</a:t>
            </a:r>
            <a:r>
              <a:rPr sz="1100" b="1"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sz="1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sz="1000" dirty="0">
                <a:solidFill>
                  <a:schemeClr val="bg1"/>
                </a:solidFill>
                <a:latin typeface="Arial" panose="020B0604020202020204" pitchFamily="34" charset="0"/>
                <a:ea typeface="微软雅黑" panose="020B0503020204020204" pitchFamily="34" charset="-122"/>
                <a:cs typeface="Arial" panose="020B0604020202020204" pitchFamily="34" charset="0"/>
              </a:rPr>
              <a:t>more efficient in power output than PERC module under 60</a:t>
            </a: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sz="1000" dirty="0">
                <a:solidFill>
                  <a:schemeClr val="bg1"/>
                </a:solidFill>
                <a:latin typeface="Arial" panose="020B0604020202020204" pitchFamily="34" charset="0"/>
                <a:ea typeface="微软雅黑" panose="020B0503020204020204" pitchFamily="34" charset="-122"/>
                <a:cs typeface="Arial" panose="020B0604020202020204" pitchFamily="34" charset="0"/>
              </a:rPr>
              <a:t>operation temperature</a:t>
            </a:r>
            <a:r>
              <a:rPr sz="10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US" sz="1000" dirty="0" smtClean="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endParaRPr lang="zh-CN" altLang="en-US" sz="105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just">
              <a:lnSpc>
                <a:spcPct val="150000"/>
              </a:lnSpc>
            </a:pPr>
            <a:r>
              <a:rPr sz="1000" dirty="0">
                <a:solidFill>
                  <a:schemeClr val="bg1"/>
                </a:solidFill>
                <a:latin typeface="Arial" panose="020B0604020202020204" pitchFamily="34" charset="0"/>
                <a:ea typeface="微软雅黑" panose="020B0503020204020204" pitchFamily="34" charset="-122"/>
                <a:cs typeface="Arial" panose="020B0604020202020204" pitchFamily="34" charset="0"/>
              </a:rPr>
              <a:t>HJT demonstrates unique advantages in high temperature/high irradiance area.</a:t>
            </a:r>
          </a:p>
        </p:txBody>
      </p:sp>
      <p:sp>
        <p:nvSpPr>
          <p:cNvPr id="13" name="燕尾形 12">
            <a:extLst>
              <a:ext uri="{FF2B5EF4-FFF2-40B4-BE49-F238E27FC236}">
                <a16:creationId xmlns="" xmlns:a16="http://schemas.microsoft.com/office/drawing/2014/main" id="{BB399A00-D1E6-E443-AD1C-BC8093CC7241}"/>
              </a:ext>
            </a:extLst>
          </p:cNvPr>
          <p:cNvSpPr/>
          <p:nvPr/>
        </p:nvSpPr>
        <p:spPr>
          <a:xfrm>
            <a:off x="370252" y="4573656"/>
            <a:ext cx="178041"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kumimoji="1" lang="zh-CN" altLang="en-US" sz="1200">
              <a:solidFill>
                <a:schemeClr val="tx1"/>
              </a:solidFill>
            </a:endParaRPr>
          </a:p>
        </p:txBody>
      </p:sp>
      <p:sp>
        <p:nvSpPr>
          <p:cNvPr id="11" name="矩形 10"/>
          <p:cNvSpPr/>
          <p:nvPr/>
        </p:nvSpPr>
        <p:spPr>
          <a:xfrm>
            <a:off x="5421105" y="3298247"/>
            <a:ext cx="2936930" cy="953081"/>
          </a:xfrm>
          <a:prstGeom prst="rect">
            <a:avLst/>
          </a:prstGeom>
        </p:spPr>
        <p:txBody>
          <a:bodyPr wrap="square">
            <a:spAutoFit/>
          </a:bodyPr>
          <a:lstStyle/>
          <a:p>
            <a:pPr defTabSz="290276">
              <a:lnSpc>
                <a:spcPct val="120000"/>
              </a:lnSpc>
              <a:buClr>
                <a:prstClr val="black"/>
              </a:buClr>
            </a:pPr>
            <a:r>
              <a:rPr lang="en-US" altLang="zh-CN" sz="1050" dirty="0">
                <a:solidFill>
                  <a:prstClr val="white"/>
                </a:solidFill>
                <a:latin typeface="Microsoft YaHei" charset="0"/>
                <a:ea typeface="Microsoft YaHei" charset="0"/>
                <a:cs typeface="Microsoft YaHei" charset="0"/>
                <a:sym typeface="+mn-lt"/>
              </a:rPr>
              <a:t>Power generation gain of up to </a:t>
            </a:r>
            <a:r>
              <a:rPr lang="en-US" altLang="zh-CN" sz="1600" dirty="0">
                <a:solidFill>
                  <a:prstClr val="white"/>
                </a:solidFill>
                <a:latin typeface="Microsoft YaHei" charset="0"/>
                <a:ea typeface="Microsoft YaHei" charset="0"/>
                <a:cs typeface="Microsoft YaHei" charset="0"/>
                <a:sym typeface="+mn-lt"/>
              </a:rPr>
              <a:t>10%</a:t>
            </a:r>
            <a:r>
              <a:rPr lang="en-US" altLang="zh-CN" sz="1050" dirty="0">
                <a:solidFill>
                  <a:prstClr val="white"/>
                </a:solidFill>
                <a:latin typeface="Microsoft YaHei" charset="0"/>
                <a:ea typeface="Microsoft YaHei" charset="0"/>
                <a:cs typeface="Microsoft YaHei" charset="0"/>
                <a:sym typeface="+mn-lt"/>
              </a:rPr>
              <a:t> or more can be achieved in summer when the module temperature is above 75 degrees.</a:t>
            </a:r>
          </a:p>
        </p:txBody>
      </p:sp>
      <p:sp>
        <p:nvSpPr>
          <p:cNvPr id="14" name="TextBox 13"/>
          <p:cNvSpPr txBox="1"/>
          <p:nvPr/>
        </p:nvSpPr>
        <p:spPr>
          <a:xfrm>
            <a:off x="6087702" y="3073008"/>
            <a:ext cx="1603735" cy="215444"/>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Data Source: Panasonic</a:t>
            </a:r>
            <a:endParaRPr lang="zh-CN" altLang="en-US" sz="700" dirty="0">
              <a:solidFill>
                <a:schemeClr val="bg1"/>
              </a:solidFill>
              <a:latin typeface="Microsoft YaHei" charset="0"/>
              <a:ea typeface="Microsoft YaHei" charset="0"/>
              <a:cs typeface="Microsoft YaHei" charset="0"/>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055" y="1069355"/>
            <a:ext cx="3272075" cy="1977306"/>
          </a:xfrm>
          <a:prstGeom prst="rect">
            <a:avLst/>
          </a:prstGeom>
        </p:spPr>
      </p:pic>
      <p:sp>
        <p:nvSpPr>
          <p:cNvPr id="16" name="燕尾形 15">
            <a:extLst>
              <a:ext uri="{FF2B5EF4-FFF2-40B4-BE49-F238E27FC236}">
                <a16:creationId xmlns:a16="http://schemas.microsoft.com/office/drawing/2014/main" xmlns="" id="{4132B578-6A4A-B548-A6F2-666A08E12AE7}"/>
              </a:ext>
            </a:extLst>
          </p:cNvPr>
          <p:cNvSpPr/>
          <p:nvPr/>
        </p:nvSpPr>
        <p:spPr>
          <a:xfrm>
            <a:off x="5085977" y="3471339"/>
            <a:ext cx="182412" cy="171589"/>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 name="燕尾形 16">
            <a:extLst>
              <a:ext uri="{FF2B5EF4-FFF2-40B4-BE49-F238E27FC236}">
                <a16:creationId xmlns="" xmlns:a16="http://schemas.microsoft.com/office/drawing/2014/main" id="{BB399A00-D1E6-E443-AD1C-BC8093CC7241}"/>
              </a:ext>
            </a:extLst>
          </p:cNvPr>
          <p:cNvSpPr/>
          <p:nvPr/>
        </p:nvSpPr>
        <p:spPr>
          <a:xfrm>
            <a:off x="380999" y="3439440"/>
            <a:ext cx="178041"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kumimoji="1" lang="zh-CN" altLang="en-US" sz="1200">
              <a:solidFill>
                <a:schemeClr val="tx1"/>
              </a:solidFill>
            </a:endParaRPr>
          </a:p>
        </p:txBody>
      </p:sp>
    </p:spTree>
    <p:extLst>
      <p:ext uri="{BB962C8B-B14F-4D97-AF65-F5344CB8AC3E}">
        <p14:creationId xmlns:p14="http://schemas.microsoft.com/office/powerpoint/2010/main" val="415941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1726755"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High Bifaciality </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Box 3">
            <a:extLst>
              <a:ext uri="{FF2B5EF4-FFF2-40B4-BE49-F238E27FC236}">
                <a16:creationId xmlns="" xmlns:a16="http://schemas.microsoft.com/office/drawing/2014/main" id="{DDA8FF26-B0BD-8747-8784-4CA38BAE71F7}"/>
              </a:ext>
            </a:extLst>
          </p:cNvPr>
          <p:cNvSpPr txBox="1"/>
          <p:nvPr/>
        </p:nvSpPr>
        <p:spPr>
          <a:xfrm>
            <a:off x="852582" y="3480570"/>
            <a:ext cx="4519559" cy="352854"/>
          </a:xfrm>
          <a:prstGeom prst="rect">
            <a:avLst/>
          </a:prstGeom>
          <a:noFill/>
        </p:spPr>
        <p:txBody>
          <a:bodyPr wrap="square"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Arial" panose="020B0604020202020204" pitchFamily="34" charset="0"/>
              </a:rPr>
              <a:t>Note: Bifaciality will be affected by grid width of the back panel, bifaciality of the cell itself and test method etc, which shall be subject to Akcome’s design and test. </a:t>
            </a:r>
          </a:p>
        </p:txBody>
      </p:sp>
      <p:sp>
        <p:nvSpPr>
          <p:cNvPr id="24" name="TextBox 33">
            <a:extLst>
              <a:ext uri="{FF2B5EF4-FFF2-40B4-BE49-F238E27FC236}">
                <a16:creationId xmlns="" xmlns:a16="http://schemas.microsoft.com/office/drawing/2014/main" id="{86FFBB8F-2A9F-EE45-ACCA-07D8078C195D}"/>
              </a:ext>
            </a:extLst>
          </p:cNvPr>
          <p:cNvSpPr txBox="1"/>
          <p:nvPr/>
        </p:nvSpPr>
        <p:spPr bwMode="auto">
          <a:xfrm>
            <a:off x="2458855" y="2759866"/>
            <a:ext cx="1472022" cy="461665"/>
          </a:xfrm>
          <a:prstGeom prst="rect">
            <a:avLst/>
          </a:prstGeom>
          <a:noFill/>
        </p:spPr>
        <p:txBody>
          <a:bodyPr wrap="square">
            <a:spAutoFit/>
          </a:bodyPr>
          <a:lstStyle/>
          <a:p>
            <a:pPr>
              <a:defRPr/>
            </a:pPr>
            <a:r>
              <a:rPr lang="en-US" altLang="zh-CN" sz="2400" b="1" dirty="0" smtClean="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75-80</a:t>
            </a:r>
            <a:r>
              <a:rPr lang="en-US" altLang="zh-CN" sz="1050" b="1" dirty="0" smtClean="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endParaRPr lang="zh-CN" altLang="en-US" sz="2400" b="1" dirty="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
        <p:nvSpPr>
          <p:cNvPr id="25" name="TextBox 33">
            <a:extLst>
              <a:ext uri="{FF2B5EF4-FFF2-40B4-BE49-F238E27FC236}">
                <a16:creationId xmlns="" xmlns:a16="http://schemas.microsoft.com/office/drawing/2014/main" id="{256250F9-917C-F44D-BBE3-9222D1CED949}"/>
              </a:ext>
            </a:extLst>
          </p:cNvPr>
          <p:cNvSpPr txBox="1"/>
          <p:nvPr/>
        </p:nvSpPr>
        <p:spPr bwMode="auto">
          <a:xfrm>
            <a:off x="4224889" y="2730370"/>
            <a:ext cx="1671843" cy="523220"/>
          </a:xfrm>
          <a:prstGeom prst="rect">
            <a:avLst/>
          </a:prstGeom>
          <a:noFill/>
        </p:spPr>
        <p:txBody>
          <a:bodyPr wrap="square">
            <a:spAutoFit/>
          </a:bodyPr>
          <a:lstStyle/>
          <a:p>
            <a:pPr>
              <a:defRPr/>
            </a:pPr>
            <a:r>
              <a:rPr lang="en-US" altLang="zh-CN" sz="28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85-90</a:t>
            </a:r>
            <a:r>
              <a:rPr lang="en-US" altLang="zh-CN" sz="1400" b="1" dirty="0" smtClean="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endParaRPr lang="zh-CN" altLang="en-US" sz="2800" b="1" dirty="0">
              <a:gradFill>
                <a:gsLst>
                  <a:gs pos="19000">
                    <a:srgbClr val="00B0F0">
                      <a:lumMod val="28000"/>
                      <a:lumOff val="72000"/>
                    </a:srgbClr>
                  </a:gs>
                  <a:gs pos="100000">
                    <a:srgbClr val="00B0F0"/>
                  </a:gs>
                </a:gsLst>
                <a:lin ang="5400000" scaled="1"/>
              </a:gra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sp>
        <p:nvSpPr>
          <p:cNvPr id="26" name="TextBox 33">
            <a:extLst>
              <a:ext uri="{FF2B5EF4-FFF2-40B4-BE49-F238E27FC236}">
                <a16:creationId xmlns="" xmlns:a16="http://schemas.microsoft.com/office/drawing/2014/main" id="{B5E399EA-1D2C-5345-BED6-029F1E871D3A}"/>
              </a:ext>
            </a:extLst>
          </p:cNvPr>
          <p:cNvSpPr txBox="1"/>
          <p:nvPr/>
        </p:nvSpPr>
        <p:spPr bwMode="auto">
          <a:xfrm>
            <a:off x="845417" y="2759866"/>
            <a:ext cx="1671747" cy="461665"/>
          </a:xfrm>
          <a:prstGeom prst="rect">
            <a:avLst/>
          </a:prstGeom>
          <a:noFill/>
        </p:spPr>
        <p:txBody>
          <a:bodyPr wrap="square">
            <a:spAutoFit/>
          </a:bodyPr>
          <a:lstStyle/>
          <a:p>
            <a:pPr>
              <a:defRPr/>
            </a:pPr>
            <a:r>
              <a:rPr lang="en-US" altLang="zh-CN" sz="2400" b="1" dirty="0" smtClean="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65-70</a:t>
            </a:r>
            <a:r>
              <a:rPr lang="en-US" altLang="zh-CN" sz="1050" b="1" dirty="0" smtClean="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rPr>
              <a:t>%</a:t>
            </a:r>
            <a:endParaRPr lang="zh-CN" altLang="en-US" sz="2400" b="1" dirty="0">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endParaRPr>
          </a:p>
        </p:txBody>
      </p:sp>
      <p:grpSp>
        <p:nvGrpSpPr>
          <p:cNvPr id="32" name="Group 82">
            <a:extLst>
              <a:ext uri="{FF2B5EF4-FFF2-40B4-BE49-F238E27FC236}">
                <a16:creationId xmlns="" xmlns:a16="http://schemas.microsoft.com/office/drawing/2014/main" id="{11750553-71FC-1F4D-8B36-033BCE49EC0B}"/>
              </a:ext>
            </a:extLst>
          </p:cNvPr>
          <p:cNvGrpSpPr/>
          <p:nvPr/>
        </p:nvGrpSpPr>
        <p:grpSpPr>
          <a:xfrm>
            <a:off x="6994139" y="2520763"/>
            <a:ext cx="508645" cy="502798"/>
            <a:chOff x="4356100" y="3465513"/>
            <a:chExt cx="552450" cy="546100"/>
          </a:xfrm>
          <a:solidFill>
            <a:schemeClr val="bg1"/>
          </a:solidFill>
        </p:grpSpPr>
        <p:sp>
          <p:nvSpPr>
            <p:cNvPr id="34" name="Freeform 242">
              <a:extLst>
                <a:ext uri="{FF2B5EF4-FFF2-40B4-BE49-F238E27FC236}">
                  <a16:creationId xmlns="" xmlns:a16="http://schemas.microsoft.com/office/drawing/2014/main" id="{DD673FC3-F8EB-0146-ADD9-5107D39932D5}"/>
                </a:ext>
              </a:extLst>
            </p:cNvPr>
            <p:cNvSpPr>
              <a:spLocks/>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5" name="Freeform 243">
              <a:extLst>
                <a:ext uri="{FF2B5EF4-FFF2-40B4-BE49-F238E27FC236}">
                  <a16:creationId xmlns="" xmlns:a16="http://schemas.microsoft.com/office/drawing/2014/main" id="{46047558-D016-414D-B8E0-570E8ED8A45B}"/>
                </a:ext>
              </a:extLst>
            </p:cNvPr>
            <p:cNvSpPr>
              <a:spLocks/>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6" name="Freeform 244">
              <a:extLst>
                <a:ext uri="{FF2B5EF4-FFF2-40B4-BE49-F238E27FC236}">
                  <a16:creationId xmlns="" xmlns:a16="http://schemas.microsoft.com/office/drawing/2014/main" id="{0246F765-394E-B349-B31D-341BCA29FFBF}"/>
                </a:ext>
              </a:extLst>
            </p:cNvPr>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7" name="Freeform 245">
              <a:extLst>
                <a:ext uri="{FF2B5EF4-FFF2-40B4-BE49-F238E27FC236}">
                  <a16:creationId xmlns="" xmlns:a16="http://schemas.microsoft.com/office/drawing/2014/main" id="{38C781FE-FEF5-B34B-88DA-023B73D15B6A}"/>
                </a:ext>
              </a:extLst>
            </p:cNvPr>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38" name="Group 87">
            <a:extLst>
              <a:ext uri="{FF2B5EF4-FFF2-40B4-BE49-F238E27FC236}">
                <a16:creationId xmlns="" xmlns:a16="http://schemas.microsoft.com/office/drawing/2014/main" id="{95D30EF0-30CE-D24F-B753-EC23CBB52DAF}"/>
              </a:ext>
            </a:extLst>
          </p:cNvPr>
          <p:cNvGrpSpPr/>
          <p:nvPr/>
        </p:nvGrpSpPr>
        <p:grpSpPr>
          <a:xfrm>
            <a:off x="6999078" y="1108731"/>
            <a:ext cx="394256" cy="451505"/>
            <a:chOff x="9990138" y="2690813"/>
            <a:chExt cx="481013" cy="550863"/>
          </a:xfrm>
          <a:solidFill>
            <a:schemeClr val="bg1"/>
          </a:solidFill>
        </p:grpSpPr>
        <p:sp>
          <p:nvSpPr>
            <p:cNvPr id="39" name="Freeform 107">
              <a:extLst>
                <a:ext uri="{FF2B5EF4-FFF2-40B4-BE49-F238E27FC236}">
                  <a16:creationId xmlns="" xmlns:a16="http://schemas.microsoft.com/office/drawing/2014/main" id="{346A8771-404C-B945-BC0E-1DF47F64834D}"/>
                </a:ext>
              </a:extLst>
            </p:cNvPr>
            <p:cNvSpPr>
              <a:spLocks/>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0" name="Freeform 108">
              <a:extLst>
                <a:ext uri="{FF2B5EF4-FFF2-40B4-BE49-F238E27FC236}">
                  <a16:creationId xmlns="" xmlns:a16="http://schemas.microsoft.com/office/drawing/2014/main" id="{EA6F864E-4415-0446-99EE-F4770246590D}"/>
                </a:ext>
              </a:extLst>
            </p:cNvPr>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1" name="Freeform 109">
              <a:extLst>
                <a:ext uri="{FF2B5EF4-FFF2-40B4-BE49-F238E27FC236}">
                  <a16:creationId xmlns="" xmlns:a16="http://schemas.microsoft.com/office/drawing/2014/main" id="{F956C4EB-E3C9-9B46-8AFA-874D048F6CA0}"/>
                </a:ext>
              </a:extLst>
            </p:cNvPr>
            <p:cNvSpPr>
              <a:spLocks/>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2" name="Freeform 110">
              <a:extLst>
                <a:ext uri="{FF2B5EF4-FFF2-40B4-BE49-F238E27FC236}">
                  <a16:creationId xmlns="" xmlns:a16="http://schemas.microsoft.com/office/drawing/2014/main" id="{00A1A234-D655-5546-9268-5DE9628AFC7A}"/>
                </a:ext>
              </a:extLst>
            </p:cNvPr>
            <p:cNvSpPr>
              <a:spLocks/>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3" name="Freeform 111">
              <a:extLst>
                <a:ext uri="{FF2B5EF4-FFF2-40B4-BE49-F238E27FC236}">
                  <a16:creationId xmlns="" xmlns:a16="http://schemas.microsoft.com/office/drawing/2014/main" id="{B0372BA7-8C15-884D-A427-DF5D42EB1931}"/>
                </a:ext>
              </a:extLst>
            </p:cNvPr>
            <p:cNvSpPr>
              <a:spLocks/>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51" name="TextBox 2">
            <a:extLst>
              <a:ext uri="{FF2B5EF4-FFF2-40B4-BE49-F238E27FC236}">
                <a16:creationId xmlns="" xmlns:a16="http://schemas.microsoft.com/office/drawing/2014/main" id="{489DE6B2-3D18-DA45-B4E8-BAA7E78766AE}"/>
              </a:ext>
            </a:extLst>
          </p:cNvPr>
          <p:cNvSpPr txBox="1"/>
          <p:nvPr/>
        </p:nvSpPr>
        <p:spPr>
          <a:xfrm>
            <a:off x="871016" y="1580783"/>
            <a:ext cx="1506426" cy="600162"/>
          </a:xfrm>
          <a:prstGeom prst="rect">
            <a:avLst/>
          </a:prstGeom>
          <a:noFill/>
        </p:spPr>
        <p:txBody>
          <a:bodyPr wrap="square" lIns="91438" tIns="45719" rIns="91438" bIns="45719" rtlCol="0">
            <a:spAutoFit/>
          </a:bodyPr>
          <a:lstStyle/>
          <a:p>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Cell</a:t>
            </a:r>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MONO-Perc</a:t>
            </a:r>
          </a:p>
          <a:p>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Type: Mesh-like double glass</a:t>
            </a:r>
          </a:p>
        </p:txBody>
      </p:sp>
      <p:sp>
        <p:nvSpPr>
          <p:cNvPr id="52" name="TextBox 15">
            <a:extLst>
              <a:ext uri="{FF2B5EF4-FFF2-40B4-BE49-F238E27FC236}">
                <a16:creationId xmlns="" xmlns:a16="http://schemas.microsoft.com/office/drawing/2014/main" id="{AF8E440C-86E1-CD42-A222-131152AD48B9}"/>
              </a:ext>
            </a:extLst>
          </p:cNvPr>
          <p:cNvSpPr txBox="1"/>
          <p:nvPr/>
        </p:nvSpPr>
        <p:spPr>
          <a:xfrm>
            <a:off x="2473573" y="1580783"/>
            <a:ext cx="1636874" cy="600162"/>
          </a:xfrm>
          <a:prstGeom prst="rect">
            <a:avLst/>
          </a:prstGeom>
          <a:noFill/>
        </p:spPr>
        <p:txBody>
          <a:bodyPr wrap="square" lIns="91438" tIns="45719" rIns="91438" bIns="45719" rtlCol="0">
            <a:spAutoFit/>
          </a:bodyPr>
          <a:lstStyle/>
          <a:p>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Cell</a:t>
            </a:r>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100" b="1" dirty="0">
                <a:solidFill>
                  <a:schemeClr val="bg1"/>
                </a:solidFill>
                <a:latin typeface="Arial" panose="020B0604020202020204" pitchFamily="34" charset="0"/>
                <a:ea typeface="微软雅黑" panose="020B0503020204020204" pitchFamily="34" charset="-122"/>
                <a:cs typeface="Arial" panose="020B0604020202020204" pitchFamily="34" charset="0"/>
              </a:rPr>
              <a:t>N-TYPE Topcon</a:t>
            </a:r>
            <a:endPar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gn="l"/>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Type</a:t>
            </a:r>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：Mesh-like double glass </a:t>
            </a:r>
          </a:p>
        </p:txBody>
      </p:sp>
      <p:sp>
        <p:nvSpPr>
          <p:cNvPr id="53" name="TextBox 16">
            <a:extLst>
              <a:ext uri="{FF2B5EF4-FFF2-40B4-BE49-F238E27FC236}">
                <a16:creationId xmlns="" xmlns:a16="http://schemas.microsoft.com/office/drawing/2014/main" id="{5DC6EE54-6EEF-A34F-A272-E81FEDCF6E4D}"/>
              </a:ext>
            </a:extLst>
          </p:cNvPr>
          <p:cNvSpPr txBox="1"/>
          <p:nvPr/>
        </p:nvSpPr>
        <p:spPr>
          <a:xfrm>
            <a:off x="4238809" y="1635101"/>
            <a:ext cx="1413055" cy="600162"/>
          </a:xfrm>
          <a:prstGeom prst="rect">
            <a:avLst/>
          </a:prstGeom>
          <a:noFill/>
        </p:spPr>
        <p:txBody>
          <a:bodyPr wrap="square" lIns="91438" tIns="45719" rIns="91438" bIns="45719" rtlCol="0">
            <a:spAutoFit/>
          </a:bodyPr>
          <a:lstStyle/>
          <a:p>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Cell</a:t>
            </a:r>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p>
          <a:p>
            <a:r>
              <a:rPr lang="en-US" altLang="zh-CN" sz="1100" dirty="0">
                <a:solidFill>
                  <a:schemeClr val="bg1"/>
                </a:solidFill>
                <a:latin typeface="Arial" panose="020B0604020202020204" pitchFamily="34" charset="0"/>
                <a:ea typeface="微软雅黑" panose="020B0503020204020204" pitchFamily="34" charset="-122"/>
                <a:cs typeface="Arial" panose="020B0604020202020204" pitchFamily="34" charset="0"/>
              </a:rPr>
              <a:t>Type</a:t>
            </a:r>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：Mesh-like double glass </a:t>
            </a:r>
          </a:p>
        </p:txBody>
      </p:sp>
      <p:sp>
        <p:nvSpPr>
          <p:cNvPr id="54" name="矩形 53">
            <a:extLst>
              <a:ext uri="{FF2B5EF4-FFF2-40B4-BE49-F238E27FC236}">
                <a16:creationId xmlns="" xmlns:a16="http://schemas.microsoft.com/office/drawing/2014/main" id="{1E3B93C5-CB0A-6047-BCA9-D945DFAC52D3}"/>
              </a:ext>
            </a:extLst>
          </p:cNvPr>
          <p:cNvSpPr/>
          <p:nvPr/>
        </p:nvSpPr>
        <p:spPr>
          <a:xfrm>
            <a:off x="871016" y="2513300"/>
            <a:ext cx="1394161" cy="261608"/>
          </a:xfrm>
          <a:prstGeom prst="rect">
            <a:avLst/>
          </a:prstGeom>
        </p:spPr>
        <p:txBody>
          <a:bodyPr wrap="square" lIns="91438" tIns="45719" rIns="91438" bIns="45719">
            <a:spAutoFit/>
          </a:bodyPr>
          <a:lstStyle/>
          <a:p>
            <a:pPr algn="l"/>
            <a:r>
              <a:rPr lang="zh-CN" altLang="en-US" sz="1100">
                <a:solidFill>
                  <a:schemeClr val="bg1"/>
                </a:solidFill>
                <a:latin typeface="Arial" panose="020B0604020202020204" pitchFamily="34" charset="0"/>
                <a:ea typeface="微软雅黑" panose="020B0503020204020204" pitchFamily="34" charset="-122"/>
                <a:cs typeface="Arial" panose="020B0604020202020204" pitchFamily="34" charset="0"/>
              </a:rPr>
              <a:t>Bifaciality：</a:t>
            </a:r>
            <a:endParaRPr lang="zh-CN" altLang="en-US" sz="1100">
              <a:latin typeface="Arial" panose="020B0604020202020204" pitchFamily="34" charset="0"/>
              <a:cs typeface="Arial" panose="020B0604020202020204" pitchFamily="34" charset="0"/>
            </a:endParaRPr>
          </a:p>
        </p:txBody>
      </p:sp>
      <p:sp>
        <p:nvSpPr>
          <p:cNvPr id="55" name="矩形 54">
            <a:extLst>
              <a:ext uri="{FF2B5EF4-FFF2-40B4-BE49-F238E27FC236}">
                <a16:creationId xmlns="" xmlns:a16="http://schemas.microsoft.com/office/drawing/2014/main" id="{12B9F674-A2FD-0645-9804-61E5E6EA9F80}"/>
              </a:ext>
            </a:extLst>
          </p:cNvPr>
          <p:cNvSpPr/>
          <p:nvPr/>
        </p:nvSpPr>
        <p:spPr>
          <a:xfrm>
            <a:off x="2473574" y="2513300"/>
            <a:ext cx="1236308" cy="261608"/>
          </a:xfrm>
          <a:prstGeom prst="rect">
            <a:avLst/>
          </a:prstGeom>
        </p:spPr>
        <p:txBody>
          <a:bodyPr wrap="square" lIns="91438" tIns="45719" rIns="91438" bIns="45719">
            <a:spAutoFit/>
          </a:bodyPr>
          <a:lstStyle/>
          <a:p>
            <a:pPr algn="l"/>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Bifaciality：</a:t>
            </a:r>
            <a:endParaRPr lang="zh-CN" altLang="en-US" sz="1100" dirty="0">
              <a:latin typeface="Arial" panose="020B0604020202020204" pitchFamily="34" charset="0"/>
              <a:cs typeface="Arial" panose="020B0604020202020204" pitchFamily="34" charset="0"/>
            </a:endParaRPr>
          </a:p>
        </p:txBody>
      </p:sp>
      <p:sp>
        <p:nvSpPr>
          <p:cNvPr id="56" name="矩形 55">
            <a:extLst>
              <a:ext uri="{FF2B5EF4-FFF2-40B4-BE49-F238E27FC236}">
                <a16:creationId xmlns="" xmlns:a16="http://schemas.microsoft.com/office/drawing/2014/main" id="{507CABC9-D151-BC4D-A819-E20BC90D9A58}"/>
              </a:ext>
            </a:extLst>
          </p:cNvPr>
          <p:cNvSpPr/>
          <p:nvPr/>
        </p:nvSpPr>
        <p:spPr>
          <a:xfrm>
            <a:off x="4238706" y="2513300"/>
            <a:ext cx="1002548" cy="261608"/>
          </a:xfrm>
          <a:prstGeom prst="rect">
            <a:avLst/>
          </a:prstGeom>
        </p:spPr>
        <p:txBody>
          <a:bodyPr wrap="square" lIns="91438" tIns="45719" rIns="91438" bIns="45719">
            <a:spAutoFit/>
          </a:bodyPr>
          <a:lstStyle/>
          <a:p>
            <a:pPr algn="l"/>
            <a:r>
              <a: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rPr>
              <a:t>Bifaciality：</a:t>
            </a:r>
            <a:endParaRPr lang="zh-CN" altLang="en-US" sz="1100" dirty="0">
              <a:latin typeface="Arial" panose="020B0604020202020204" pitchFamily="34" charset="0"/>
              <a:cs typeface="Arial" panose="020B0604020202020204" pitchFamily="34" charset="0"/>
            </a:endParaRPr>
          </a:p>
        </p:txBody>
      </p:sp>
      <p:sp>
        <p:nvSpPr>
          <p:cNvPr id="57" name="矩形 56">
            <a:extLst>
              <a:ext uri="{FF2B5EF4-FFF2-40B4-BE49-F238E27FC236}">
                <a16:creationId xmlns="" xmlns:a16="http://schemas.microsoft.com/office/drawing/2014/main" id="{42C76AFC-AF31-E54B-A5E5-0D6FCD318DF4}"/>
              </a:ext>
            </a:extLst>
          </p:cNvPr>
          <p:cNvSpPr/>
          <p:nvPr/>
        </p:nvSpPr>
        <p:spPr>
          <a:xfrm>
            <a:off x="4565381" y="1395377"/>
            <a:ext cx="1271455" cy="508342"/>
          </a:xfrm>
          <a:prstGeom prst="rect">
            <a:avLst/>
          </a:prstGeom>
        </p:spPr>
        <p:txBody>
          <a:bodyPr wrap="square" lIns="91438" tIns="45719" rIns="91438" bIns="45719">
            <a:spAutoFit/>
          </a:bodyPr>
          <a:lstStyle/>
          <a:p>
            <a:pPr>
              <a:lnSpc>
                <a:spcPct val="200000"/>
              </a:lnSpc>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HJT</a:t>
            </a:r>
          </a:p>
        </p:txBody>
      </p:sp>
      <p:sp>
        <p:nvSpPr>
          <p:cNvPr id="58" name="TextBox 10">
            <a:extLst>
              <a:ext uri="{FF2B5EF4-FFF2-40B4-BE49-F238E27FC236}">
                <a16:creationId xmlns="" xmlns:a16="http://schemas.microsoft.com/office/drawing/2014/main" id="{0CF7E7DB-BB14-394B-AB7B-814E8F1E2D51}"/>
              </a:ext>
            </a:extLst>
          </p:cNvPr>
          <p:cNvSpPr txBox="1"/>
          <p:nvPr/>
        </p:nvSpPr>
        <p:spPr>
          <a:xfrm>
            <a:off x="6007901" y="1579033"/>
            <a:ext cx="2369744" cy="850102"/>
          </a:xfrm>
          <a:prstGeom prst="rect">
            <a:avLst/>
          </a:prstGeom>
          <a:noFill/>
        </p:spPr>
        <p:txBody>
          <a:bodyPr wrap="square" lIns="91438" tIns="45719" rIns="91438" bIns="45719" rtlCol="0">
            <a:spAutoFit/>
          </a:bodyPr>
          <a:lstStyle/>
          <a:p>
            <a:pPr algn="just">
              <a:lnSpc>
                <a:spcPct val="120000"/>
              </a:lnSpc>
            </a:pPr>
            <a:r>
              <a:rPr sz="1050" dirty="0">
                <a:solidFill>
                  <a:schemeClr val="bg1"/>
                </a:solidFill>
                <a:latin typeface="Arial" panose="020B0604020202020204" pitchFamily="34" charset="0"/>
                <a:ea typeface="微软雅黑" panose="020B0503020204020204" pitchFamily="34" charset="-122"/>
                <a:cs typeface="Arial" panose="020B0604020202020204" pitchFamily="34" charset="0"/>
              </a:rPr>
              <a:t>HJT is considered one of the top cell technologies with highest bifaciality. Higher bifaciality allows more energy yield on the back.</a:t>
            </a:r>
          </a:p>
        </p:txBody>
      </p:sp>
      <p:sp>
        <p:nvSpPr>
          <p:cNvPr id="59" name="TextBox 10">
            <a:extLst>
              <a:ext uri="{FF2B5EF4-FFF2-40B4-BE49-F238E27FC236}">
                <a16:creationId xmlns="" xmlns:a16="http://schemas.microsoft.com/office/drawing/2014/main" id="{ECF8F2AF-3270-AD47-8ACC-B073C2F25906}"/>
              </a:ext>
            </a:extLst>
          </p:cNvPr>
          <p:cNvSpPr txBox="1"/>
          <p:nvPr/>
        </p:nvSpPr>
        <p:spPr>
          <a:xfrm>
            <a:off x="5992157" y="3098982"/>
            <a:ext cx="2416026" cy="850102"/>
          </a:xfrm>
          <a:prstGeom prst="rect">
            <a:avLst/>
          </a:prstGeom>
          <a:noFill/>
        </p:spPr>
        <p:txBody>
          <a:bodyPr wrap="square" lIns="91438" tIns="45719" rIns="91438" bIns="45719" rtlCol="0">
            <a:spAutoFit/>
          </a:bodyPr>
          <a:lstStyle/>
          <a:p>
            <a:pPr algn="just">
              <a:lnSpc>
                <a:spcPct val="120000"/>
              </a:lnSpc>
            </a:pPr>
            <a:r>
              <a:rPr sz="1050" dirty="0">
                <a:solidFill>
                  <a:schemeClr val="bg1"/>
                </a:solidFill>
                <a:latin typeface="Arial" panose="020B0604020202020204" pitchFamily="34" charset="0"/>
                <a:ea typeface="微软雅黑" panose="020B0503020204020204" pitchFamily="34" charset="-122"/>
                <a:cs typeface="Arial" panose="020B0604020202020204" pitchFamily="34" charset="0"/>
              </a:rPr>
              <a:t>Generally, it enables 5%-30% energy gain on the back, depending on the factors such as ground reflection, region type etc.</a:t>
            </a:r>
          </a:p>
        </p:txBody>
      </p:sp>
    </p:spTree>
    <p:extLst>
      <p:ext uri="{BB962C8B-B14F-4D97-AF65-F5344CB8AC3E}">
        <p14:creationId xmlns:p14="http://schemas.microsoft.com/office/powerpoint/2010/main" val="124746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 y="296333"/>
            <a:ext cx="3727687" cy="338554"/>
          </a:xfrm>
          <a:prstGeom prst="rect">
            <a:avLst/>
          </a:prstGeom>
          <a:noFill/>
        </p:spPr>
        <p:txBody>
          <a:bodyPr wrap="none" rtlCol="0">
            <a:spAutoFit/>
          </a:bodyPr>
          <a:lstStyle/>
          <a:p>
            <a:pPr>
              <a:buClr>
                <a:prstClr val="black">
                  <a:lumMod val="85000"/>
                  <a:lumOff val="15000"/>
                </a:prstClr>
              </a:buClr>
              <a:buSzPct val="105000"/>
            </a:pPr>
            <a:r>
              <a:rPr lang="en-US" altLang="zh-CN" sz="1600" b="1" dirty="0">
                <a:solidFill>
                  <a:prstClr val="white"/>
                </a:solidFill>
                <a:latin typeface="微软雅黑" panose="020B0503020204020204" pitchFamily="34" charset="-122"/>
                <a:ea typeface="微软雅黑" panose="020B0503020204020204" pitchFamily="34" charset="-122"/>
              </a:rPr>
              <a:t>Excellent</a:t>
            </a:r>
            <a:r>
              <a:rPr lang="zh-CN" altLang="en-US" sz="1600" b="1" dirty="0">
                <a:solidFill>
                  <a:prstClr val="white"/>
                </a:solidFill>
                <a:latin typeface="微软雅黑" panose="020B0503020204020204" pitchFamily="34" charset="-122"/>
                <a:ea typeface="微软雅黑" panose="020B0503020204020204" pitchFamily="34" charset="-122"/>
              </a:rPr>
              <a:t> </a:t>
            </a:r>
            <a:r>
              <a:rPr lang="en-US" altLang="zh-CN" sz="1600" b="1" dirty="0">
                <a:solidFill>
                  <a:prstClr val="white"/>
                </a:solidFill>
                <a:latin typeface="微软雅黑" panose="020B0503020204020204" pitchFamily="34" charset="-122"/>
                <a:ea typeface="微软雅黑" panose="020B0503020204020204" pitchFamily="34" charset="-122"/>
              </a:rPr>
              <a:t>Low Irradiance </a:t>
            </a:r>
            <a:r>
              <a:rPr lang="zh-CN" altLang="en-US" sz="1600" b="1" dirty="0">
                <a:solidFill>
                  <a:prstClr val="white"/>
                </a:solidFill>
                <a:latin typeface="微软雅黑" panose="020B0503020204020204" pitchFamily="34" charset="-122"/>
                <a:ea typeface="微软雅黑" panose="020B0503020204020204" pitchFamily="34" charset="-122"/>
              </a:rPr>
              <a:t>Response</a:t>
            </a:r>
          </a:p>
        </p:txBody>
      </p:sp>
      <p:cxnSp>
        <p:nvCxnSpPr>
          <p:cNvPr id="33" name="直线连接符 32">
            <a:extLst>
              <a:ext uri="{FF2B5EF4-FFF2-40B4-BE49-F238E27FC236}">
                <a16:creationId xmlns="" xmlns:a16="http://schemas.microsoft.com/office/drawing/2014/main"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959" y="1398757"/>
            <a:ext cx="2971684" cy="2068822"/>
          </a:xfrm>
          <a:prstGeom prst="rect">
            <a:avLst/>
          </a:prstGeom>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962" y="1323949"/>
            <a:ext cx="2483162" cy="2209113"/>
          </a:xfrm>
          <a:prstGeom prst="rect">
            <a:avLst/>
          </a:prstGeom>
        </p:spPr>
      </p:pic>
      <p:sp>
        <p:nvSpPr>
          <p:cNvPr id="3" name="矩形 2"/>
          <p:cNvSpPr/>
          <p:nvPr/>
        </p:nvSpPr>
        <p:spPr>
          <a:xfrm>
            <a:off x="1330957" y="3608540"/>
            <a:ext cx="6475731" cy="757643"/>
          </a:xfrm>
          <a:prstGeom prst="rect">
            <a:avLst/>
          </a:prstGeom>
        </p:spPr>
        <p:txBody>
          <a:bodyPr wrap="square">
            <a:spAutoFit/>
          </a:bodyPr>
          <a:lstStyle/>
          <a:p>
            <a:pPr>
              <a:lnSpc>
                <a:spcPct val="150000"/>
              </a:lnSpc>
            </a:pPr>
            <a:r>
              <a:rPr lang="en-US" altLang="zh-CN" sz="1000" dirty="0">
                <a:solidFill>
                  <a:schemeClr val="bg1"/>
                </a:solidFill>
                <a:latin typeface="微软雅黑" panose="020B0503020204020204" pitchFamily="34" charset="-122"/>
                <a:ea typeface="微软雅黑" panose="020B0503020204020204" pitchFamily="34" charset="-122"/>
                <a:cs typeface="+mn-lt"/>
              </a:rPr>
              <a:t>Due to the high Minority carriers life time of N-type substrate materials, N-type crystalline silicon modules demonstrate better power generation characteristics than conventional P-type crystalline silicon modules under low light.</a:t>
            </a:r>
          </a:p>
        </p:txBody>
      </p:sp>
      <p:sp>
        <p:nvSpPr>
          <p:cNvPr id="44" name="燕尾形 43">
            <a:extLst>
              <a:ext uri="{FF2B5EF4-FFF2-40B4-BE49-F238E27FC236}">
                <a16:creationId xmlns="" xmlns:a16="http://schemas.microsoft.com/office/drawing/2014/main" id="{37C26AF3-9F12-6247-B4E5-1C8E53E8D377}"/>
              </a:ext>
            </a:extLst>
          </p:cNvPr>
          <p:cNvSpPr/>
          <p:nvPr/>
        </p:nvSpPr>
        <p:spPr>
          <a:xfrm>
            <a:off x="1117941" y="3933174"/>
            <a:ext cx="145965"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362387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线连接符 32">
            <a:extLst>
              <a:ext uri="{FF2B5EF4-FFF2-40B4-BE49-F238E27FC236}">
                <a16:creationId xmlns:a16="http://schemas.microsoft.com/office/drawing/2014/main" xmlns="" id="{4EED0BC7-F104-174E-8144-D1ADC040C2C3}"/>
              </a:ext>
            </a:extLst>
          </p:cNvPr>
          <p:cNvCxnSpPr/>
          <p:nvPr/>
        </p:nvCxnSpPr>
        <p:spPr>
          <a:xfrm>
            <a:off x="486342" y="687938"/>
            <a:ext cx="43313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8"/>
          <p:cNvSpPr txBox="1"/>
          <p:nvPr/>
        </p:nvSpPr>
        <p:spPr>
          <a:xfrm>
            <a:off x="4971318" y="2705516"/>
            <a:ext cx="2816071" cy="769437"/>
          </a:xfrm>
          <a:prstGeom prst="rect">
            <a:avLst/>
          </a:prstGeom>
          <a:noFill/>
        </p:spPr>
        <p:txBody>
          <a:bodyPr wrap="square" lIns="121917" tIns="60958" rIns="121917" bIns="60958" rtlCol="0">
            <a:spAutoFit/>
          </a:bodyPr>
          <a:lstStyle/>
          <a:p>
            <a:r>
              <a:rPr lang="en-US" altLang="zh-CN" sz="1050" dirty="0">
                <a:solidFill>
                  <a:schemeClr val="bg1"/>
                </a:solidFill>
                <a:latin typeface="Microsoft YaHei" charset="0"/>
                <a:ea typeface="Microsoft YaHei" charset="0"/>
                <a:cs typeface="Microsoft YaHei" charset="0"/>
              </a:rPr>
              <a:t>The effective power generation time of HJT is 11.07% more than the effective power generation time of conventional cells.</a:t>
            </a:r>
            <a:endParaRPr lang="zh-CN" altLang="en-US" sz="1000" dirty="0">
              <a:solidFill>
                <a:schemeClr val="bg1"/>
              </a:solidFill>
              <a:latin typeface="Microsoft YaHei" charset="0"/>
              <a:ea typeface="Microsoft YaHei" charset="0"/>
              <a:cs typeface="Microsoft YaHei" charset="0"/>
            </a:endParaRPr>
          </a:p>
        </p:txBody>
      </p:sp>
      <p:sp>
        <p:nvSpPr>
          <p:cNvPr id="18" name="矩形 17"/>
          <p:cNvSpPr/>
          <p:nvPr/>
        </p:nvSpPr>
        <p:spPr>
          <a:xfrm>
            <a:off x="4969533" y="1631277"/>
            <a:ext cx="2731838" cy="1015663"/>
          </a:xfrm>
          <a:prstGeom prst="rect">
            <a:avLst/>
          </a:prstGeom>
        </p:spPr>
        <p:txBody>
          <a:bodyPr wrap="none">
            <a:spAutoFit/>
          </a:bodyPr>
          <a:lstStyle/>
          <a:p>
            <a:r>
              <a:rPr lang="en-US" altLang="zh-CN" sz="6000" b="1" dirty="0">
                <a:solidFill>
                  <a:prstClr val="white"/>
                </a:solidFill>
                <a:latin typeface="Microsoft YaHei" charset="0"/>
                <a:ea typeface="Microsoft YaHei" charset="0"/>
                <a:cs typeface="Microsoft YaHei" charset="0"/>
              </a:rPr>
              <a:t>11.07</a:t>
            </a:r>
            <a:r>
              <a:rPr lang="en-US" altLang="zh-CN" sz="3600" b="1" dirty="0">
                <a:solidFill>
                  <a:prstClr val="white"/>
                </a:solidFill>
                <a:latin typeface="Microsoft YaHei" charset="0"/>
                <a:ea typeface="Microsoft YaHei" charset="0"/>
                <a:cs typeface="Microsoft YaHei" charset="0"/>
              </a:rPr>
              <a:t>%</a:t>
            </a:r>
            <a:endParaRPr lang="zh-CN" altLang="en-US" sz="3200" dirty="0">
              <a:solidFill>
                <a:prstClr val="black"/>
              </a:solidFill>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892" y="1519256"/>
            <a:ext cx="3003742" cy="1807742"/>
          </a:xfrm>
          <a:prstGeom prst="rect">
            <a:avLst/>
          </a:prstGeom>
        </p:spPr>
      </p:pic>
      <p:sp>
        <p:nvSpPr>
          <p:cNvPr id="20" name="燕尾形 19">
            <a:extLst>
              <a:ext uri="{FF2B5EF4-FFF2-40B4-BE49-F238E27FC236}">
                <a16:creationId xmlns="" xmlns:a16="http://schemas.microsoft.com/office/drawing/2014/main" id="{37C26AF3-9F12-6247-B4E5-1C8E53E8D377}"/>
              </a:ext>
            </a:extLst>
          </p:cNvPr>
          <p:cNvSpPr/>
          <p:nvPr/>
        </p:nvSpPr>
        <p:spPr>
          <a:xfrm>
            <a:off x="4834565" y="2774622"/>
            <a:ext cx="145965" cy="145964"/>
          </a:xfrm>
          <a:prstGeom prst="chevron">
            <a:avLst/>
          </a:prstGeom>
          <a:gradFill>
            <a:gsLst>
              <a:gs pos="19000">
                <a:srgbClr val="00B0F0">
                  <a:lumMod val="28000"/>
                  <a:lumOff val="72000"/>
                </a:srgbClr>
              </a:gs>
              <a:gs pos="100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8" name="文本框 1"/>
          <p:cNvSpPr txBox="1"/>
          <p:nvPr/>
        </p:nvSpPr>
        <p:spPr>
          <a:xfrm>
            <a:off x="380999" y="296333"/>
            <a:ext cx="2725426" cy="338554"/>
          </a:xfrm>
          <a:prstGeom prst="rect">
            <a:avLst/>
          </a:prstGeom>
          <a:noFill/>
        </p:spPr>
        <p:txBody>
          <a:bodyPr wrap="none" rtlCol="0">
            <a:spAutoFit/>
          </a:bodyPr>
          <a:lstStyle/>
          <a:p>
            <a:pPr>
              <a:buClr>
                <a:schemeClr val="tx1">
                  <a:lumMod val="85000"/>
                  <a:lumOff val="15000"/>
                </a:schemeClr>
              </a:buClr>
              <a:buSzPct val="105000"/>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Higher Energy Production</a:t>
            </a:r>
          </a:p>
        </p:txBody>
      </p:sp>
    </p:spTree>
    <p:extLst>
      <p:ext uri="{BB962C8B-B14F-4D97-AF65-F5344CB8AC3E}">
        <p14:creationId xmlns:p14="http://schemas.microsoft.com/office/powerpoint/2010/main" val="290607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ad8dddb-d7f0-43c6-8883-1120f7f059af}"/>
  <p:tag name="TABLE_ENDDRAG_ORIGIN_RECT" val="205*87"/>
  <p:tag name="TABLE_ENDDRAG_RECT" val="288*252*205*87"/>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8013</TotalTime>
  <Words>2049</Words>
  <Application>Microsoft Office PowerPoint</Application>
  <PresentationFormat>화면 슬라이드 쇼(16:9)</PresentationFormat>
  <Paragraphs>587</Paragraphs>
  <Slides>24</Slides>
  <Notes>1</Notes>
  <HiddenSlides>0</HiddenSlides>
  <MMClips>0</MMClips>
  <ScaleCrop>false</ScaleCrop>
  <HeadingPairs>
    <vt:vector size="4" baseType="variant">
      <vt:variant>
        <vt:lpstr>테마</vt:lpstr>
      </vt:variant>
      <vt:variant>
        <vt:i4>3</vt:i4>
      </vt:variant>
      <vt:variant>
        <vt:lpstr>슬라이드 제목</vt:lpstr>
      </vt:variant>
      <vt:variant>
        <vt:i4>24</vt:i4>
      </vt:variant>
    </vt:vector>
  </HeadingPairs>
  <TitlesOfParts>
    <vt:vector size="27" baseType="lpstr">
      <vt:lpstr>Office 主题</vt:lpstr>
      <vt:lpstr>1_Office 主题</vt:lpstr>
      <vt:lpstr>2_Office 主题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su jin lee</cp:lastModifiedBy>
  <cp:revision>233</cp:revision>
  <dcterms:created xsi:type="dcterms:W3CDTF">2021-06-16T14:35:34Z</dcterms:created>
  <dcterms:modified xsi:type="dcterms:W3CDTF">2021-11-28T02:29:00Z</dcterms:modified>
</cp:coreProperties>
</file>